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87" d="100"/>
          <a:sy n="87" d="100"/>
        </p:scale>
        <p:origin x="90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899354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82.png"/><Relationship Id="rId7" Type="http://schemas.openxmlformats.org/officeDocument/2006/relationships/image" Target="../media/image8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5.png"/><Relationship Id="rId11" Type="http://schemas.openxmlformats.org/officeDocument/2006/relationships/image" Target="../media/image90.png"/><Relationship Id="rId5" Type="http://schemas.openxmlformats.org/officeDocument/2006/relationships/image" Target="../media/image84.png"/><Relationship Id="rId10" Type="http://schemas.openxmlformats.org/officeDocument/2006/relationships/image" Target="../media/image89.png"/><Relationship Id="rId4" Type="http://schemas.openxmlformats.org/officeDocument/2006/relationships/image" Target="../media/image83.png"/><Relationship Id="rId9" Type="http://schemas.openxmlformats.org/officeDocument/2006/relationships/image" Target="../media/image8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13" Type="http://schemas.openxmlformats.org/officeDocument/2006/relationships/image" Target="../media/image100.png"/><Relationship Id="rId3" Type="http://schemas.openxmlformats.org/officeDocument/2006/relationships/image" Target="../media/image91.png"/><Relationship Id="rId7" Type="http://schemas.openxmlformats.org/officeDocument/2006/relationships/image" Target="../media/image94.png"/><Relationship Id="rId12" Type="http://schemas.openxmlformats.org/officeDocument/2006/relationships/image" Target="../media/image9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3.png"/><Relationship Id="rId11" Type="http://schemas.openxmlformats.org/officeDocument/2006/relationships/image" Target="../media/image98.png"/><Relationship Id="rId5" Type="http://schemas.openxmlformats.org/officeDocument/2006/relationships/image" Target="../media/image84.png"/><Relationship Id="rId10" Type="http://schemas.openxmlformats.org/officeDocument/2006/relationships/image" Target="../media/image97.png"/><Relationship Id="rId4" Type="http://schemas.openxmlformats.org/officeDocument/2006/relationships/image" Target="../media/image92.png"/><Relationship Id="rId9" Type="http://schemas.openxmlformats.org/officeDocument/2006/relationships/image" Target="../media/image9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27.png"/><Relationship Id="rId7" Type="http://schemas.openxmlformats.org/officeDocument/2006/relationships/image" Target="../media/image10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3.png"/><Relationship Id="rId11" Type="http://schemas.openxmlformats.org/officeDocument/2006/relationships/image" Target="../media/image108.png"/><Relationship Id="rId5" Type="http://schemas.openxmlformats.org/officeDocument/2006/relationships/image" Target="../media/image102.png"/><Relationship Id="rId10" Type="http://schemas.openxmlformats.org/officeDocument/2006/relationships/image" Target="../media/image107.png"/><Relationship Id="rId4" Type="http://schemas.openxmlformats.org/officeDocument/2006/relationships/image" Target="../media/image101.png"/><Relationship Id="rId9" Type="http://schemas.openxmlformats.org/officeDocument/2006/relationships/image" Target="../media/image10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6.png"/><Relationship Id="rId3" Type="http://schemas.openxmlformats.org/officeDocument/2006/relationships/image" Target="../media/image27.png"/><Relationship Id="rId7" Type="http://schemas.openxmlformats.org/officeDocument/2006/relationships/image" Target="../media/image50.png"/><Relationship Id="rId12" Type="http://schemas.openxmlformats.org/officeDocument/2006/relationships/image" Target="../media/image5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11" Type="http://schemas.openxmlformats.org/officeDocument/2006/relationships/image" Target="../media/image54.png"/><Relationship Id="rId5" Type="http://schemas.openxmlformats.org/officeDocument/2006/relationships/image" Target="../media/image48.png"/><Relationship Id="rId10" Type="http://schemas.openxmlformats.org/officeDocument/2006/relationships/image" Target="../media/image53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27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11" Type="http://schemas.openxmlformats.org/officeDocument/2006/relationships/image" Target="../media/image63.png"/><Relationship Id="rId5" Type="http://schemas.openxmlformats.org/officeDocument/2006/relationships/image" Target="../media/image57.png"/><Relationship Id="rId10" Type="http://schemas.openxmlformats.org/officeDocument/2006/relationships/image" Target="../media/image62.png"/><Relationship Id="rId4" Type="http://schemas.openxmlformats.org/officeDocument/2006/relationships/image" Target="../media/image47.png"/><Relationship Id="rId9" Type="http://schemas.openxmlformats.org/officeDocument/2006/relationships/image" Target="../media/image6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13" Type="http://schemas.openxmlformats.org/officeDocument/2006/relationships/image" Target="../media/image74.png"/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12" Type="http://schemas.openxmlformats.org/officeDocument/2006/relationships/image" Target="../media/image7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png"/><Relationship Id="rId11" Type="http://schemas.openxmlformats.org/officeDocument/2006/relationships/image" Target="../media/image72.png"/><Relationship Id="rId5" Type="http://schemas.openxmlformats.org/officeDocument/2006/relationships/image" Target="../media/image66.png"/><Relationship Id="rId10" Type="http://schemas.openxmlformats.org/officeDocument/2006/relationships/image" Target="../media/image71.png"/><Relationship Id="rId4" Type="http://schemas.openxmlformats.org/officeDocument/2006/relationships/image" Target="../media/image65.png"/><Relationship Id="rId9" Type="http://schemas.openxmlformats.org/officeDocument/2006/relationships/image" Target="../media/image70.png"/><Relationship Id="rId14" Type="http://schemas.openxmlformats.org/officeDocument/2006/relationships/image" Target="../media/image7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28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Relationship Id="rId9" Type="http://schemas.openxmlformats.org/officeDocument/2006/relationships/image" Target="../media/image8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0F172A"/>
          </a:solidFill>
          <a:ln w="12700">
            <a:solidFill>
              <a:srgbClr val="FFFFFF">
                <a:alpha val="0"/>
              </a:srgbClr>
            </a:solidFill>
            <a:prstDash val="solid"/>
          </a:ln>
        </p:spPr>
      </p:sp>
      <p:sp>
        <p:nvSpPr>
          <p:cNvPr id="3" name="Shape 1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0B1120"/>
          </a:solidFill>
          <a:ln w="12700">
            <a:solidFill>
              <a:srgbClr val="FFFFFF">
                <a:alpha val="0"/>
              </a:srgbClr>
            </a:solidFill>
            <a:prstDash val="solid"/>
          </a:ln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>
            <a:alphaModFix amt="30000"/>
          </a:blip>
          <a:srcRect t="-1" b="-1"/>
          <a:stretch/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>
            <a:alphaModFix amt="40000"/>
          </a:blip>
          <a:srcRect/>
          <a:stretch/>
        </p:blipFill>
        <p:spPr>
          <a:xfrm>
            <a:off x="8382305" y="-952805"/>
            <a:ext cx="4762195" cy="4762195"/>
          </a:xfrm>
          <a:prstGeom prst="rect">
            <a:avLst/>
          </a:prstGeom>
        </p:spPr>
      </p:pic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>
            <a:alphaModFix amt="20000"/>
          </a:blip>
          <a:srcRect/>
          <a:stretch/>
        </p:blipFill>
        <p:spPr>
          <a:xfrm>
            <a:off x="-952805" y="4000500"/>
            <a:ext cx="3810305" cy="3810305"/>
          </a:xfrm>
          <a:prstGeom prst="rect">
            <a:avLst/>
          </a:prstGeom>
        </p:spPr>
      </p:pic>
      <p:sp>
        <p:nvSpPr>
          <p:cNvPr id="7" name="Shape 2"/>
          <p:cNvSpPr/>
          <p:nvPr/>
        </p:nvSpPr>
        <p:spPr>
          <a:xfrm>
            <a:off x="7144207" y="1285646"/>
            <a:ext cx="4286707" cy="4286707"/>
          </a:xfrm>
          <a:prstGeom prst="ellipse">
            <a:avLst/>
          </a:prstGeom>
          <a:solidFill>
            <a:srgbClr val="0F172A">
              <a:alpha val="40000"/>
            </a:srgbClr>
          </a:solidFill>
          <a:ln w="12700">
            <a:solidFill>
              <a:srgbClr val="38BDF8">
                <a:alpha val="20000"/>
              </a:srgbClr>
            </a:solidFill>
            <a:prstDash val="solid"/>
          </a:ln>
        </p:spPr>
      </p:sp>
      <p:sp>
        <p:nvSpPr>
          <p:cNvPr id="8" name="Shape 3"/>
          <p:cNvSpPr/>
          <p:nvPr/>
        </p:nvSpPr>
        <p:spPr>
          <a:xfrm>
            <a:off x="7716622" y="1858975"/>
            <a:ext cx="3143707" cy="3143707"/>
          </a:xfrm>
          <a:prstGeom prst="ellipse">
            <a:avLst/>
          </a:prstGeom>
          <a:noFill/>
          <a:ln w="25400">
            <a:solidFill>
              <a:srgbClr val="38BDF8">
                <a:alpha val="40000"/>
              </a:srgbClr>
            </a:solidFill>
            <a:prstDash val="solid"/>
          </a:ln>
        </p:spPr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9191549" y="3333902"/>
            <a:ext cx="190195" cy="190195"/>
          </a:xfrm>
          <a:prstGeom prst="rect">
            <a:avLst/>
          </a:prstGeom>
        </p:spPr>
      </p:pic>
      <p:pic>
        <p:nvPicPr>
          <p:cNvPr id="10" name="Image 4" descr="preencoded.png"/>
          <p:cNvPicPr>
            <a:picLocks noChangeAspect="1"/>
          </p:cNvPicPr>
          <p:nvPr/>
        </p:nvPicPr>
        <p:blipFill>
          <a:blip r:embed="rId7">
            <a:alphaModFix amt="47000"/>
          </a:blip>
          <a:srcRect l="-7" r="-7"/>
          <a:stretch/>
        </p:blipFill>
        <p:spPr>
          <a:xfrm>
            <a:off x="8212226" y="3433572"/>
            <a:ext cx="729691" cy="2018081"/>
          </a:xfrm>
          <a:prstGeom prst="rect">
            <a:avLst/>
          </a:prstGeom>
        </p:spPr>
      </p:pic>
      <p:sp>
        <p:nvSpPr>
          <p:cNvPr id="11" name="Shape 4"/>
          <p:cNvSpPr/>
          <p:nvPr/>
        </p:nvSpPr>
        <p:spPr>
          <a:xfrm>
            <a:off x="8433511" y="2575865"/>
            <a:ext cx="114300" cy="114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FFFFFF">
                <a:alpha val="0"/>
              </a:srgbClr>
            </a:solidFill>
            <a:prstDash val="solid"/>
          </a:ln>
        </p:spPr>
      </p:sp>
      <p:sp>
        <p:nvSpPr>
          <p:cNvPr id="12" name="Shape 5"/>
          <p:cNvSpPr/>
          <p:nvPr/>
        </p:nvSpPr>
        <p:spPr>
          <a:xfrm>
            <a:off x="10026396" y="4167835"/>
            <a:ext cx="114300" cy="114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FFFFFF">
                <a:alpha val="0"/>
              </a:srgbClr>
            </a:solidFill>
            <a:prstDash val="solid"/>
          </a:ln>
        </p:spPr>
      </p:sp>
      <p:pic>
        <p:nvPicPr>
          <p:cNvPr id="13" name="Image 5" descr="preencoded.png"/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9001354" y="3200400"/>
            <a:ext cx="571500" cy="457200"/>
          </a:xfrm>
          <a:prstGeom prst="rect">
            <a:avLst/>
          </a:prstGeom>
        </p:spPr>
      </p:pic>
      <p:pic>
        <p:nvPicPr>
          <p:cNvPr id="14" name="Image 6" descr="preencoded.png"/>
          <p:cNvPicPr>
            <a:picLocks noChangeAspect="1"/>
          </p:cNvPicPr>
          <p:nvPr/>
        </p:nvPicPr>
        <p:blipFill>
          <a:blip r:embed="rId9"/>
          <a:srcRect l="-2083" r="-2083"/>
          <a:stretch/>
        </p:blipFill>
        <p:spPr>
          <a:xfrm>
            <a:off x="0" y="1028700"/>
            <a:ext cx="12191695" cy="9144"/>
          </a:xfrm>
          <a:prstGeom prst="rect">
            <a:avLst/>
          </a:prstGeom>
        </p:spPr>
      </p:pic>
      <p:pic>
        <p:nvPicPr>
          <p:cNvPr id="15" name="Image 7" descr="preencoded.png"/>
          <p:cNvPicPr>
            <a:picLocks noChangeAspect="1"/>
          </p:cNvPicPr>
          <p:nvPr/>
        </p:nvPicPr>
        <p:blipFill>
          <a:blip r:embed="rId9"/>
          <a:srcRect l="-2083" r="-2083"/>
          <a:stretch/>
        </p:blipFill>
        <p:spPr>
          <a:xfrm>
            <a:off x="0" y="5820156"/>
            <a:ext cx="12191695" cy="9144"/>
          </a:xfrm>
          <a:prstGeom prst="rect">
            <a:avLst/>
          </a:prstGeom>
        </p:spPr>
      </p:pic>
      <p:sp>
        <p:nvSpPr>
          <p:cNvPr id="16" name="Text 6"/>
          <p:cNvSpPr txBox="1"/>
          <p:nvPr/>
        </p:nvSpPr>
        <p:spPr>
          <a:xfrm>
            <a:off x="1171346" y="0"/>
            <a:ext cx="952805" cy="372161"/>
          </a:xfrm>
          <a:prstGeom prst="rect">
            <a:avLst/>
          </a:prstGeom>
          <a:solidFill>
            <a:srgbClr val="0F172A">
              <a:alpha val="60000"/>
            </a:srgbClr>
          </a:solidFill>
          <a:ln w="12700">
            <a:solidFill>
              <a:srgbClr val="38BDF8">
                <a:alpha val="30000"/>
              </a:srgbClr>
            </a:solidFill>
          </a:ln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dirty="0">
                <a:solidFill>
                  <a:srgbClr val="7DD3F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Physical AI</a:t>
            </a:r>
            <a:endParaRPr lang="en-US" sz="1000" dirty="0"/>
          </a:p>
        </p:txBody>
      </p:sp>
      <p:pic>
        <p:nvPicPr>
          <p:cNvPr id="17" name="Image 8" descr="preencoded.png"/>
          <p:cNvPicPr>
            <a:picLocks noChangeAspect="1"/>
          </p:cNvPicPr>
          <p:nvPr/>
        </p:nvPicPr>
        <p:blipFill>
          <a:blip r:embed="rId10"/>
          <a:srcRect/>
          <a:stretch/>
        </p:blipFill>
        <p:spPr>
          <a:xfrm>
            <a:off x="961949" y="118872"/>
            <a:ext cx="133502" cy="133502"/>
          </a:xfrm>
          <a:prstGeom prst="rect">
            <a:avLst/>
          </a:prstGeom>
        </p:spPr>
      </p:pic>
      <p:sp>
        <p:nvSpPr>
          <p:cNvPr id="18" name="Text 7"/>
          <p:cNvSpPr txBox="1"/>
          <p:nvPr/>
        </p:nvSpPr>
        <p:spPr>
          <a:xfrm>
            <a:off x="2641702" y="0"/>
            <a:ext cx="1335024" cy="372161"/>
          </a:xfrm>
          <a:prstGeom prst="rect">
            <a:avLst/>
          </a:prstGeom>
          <a:solidFill>
            <a:srgbClr val="0F172A">
              <a:alpha val="60000"/>
            </a:srgbClr>
          </a:solidFill>
          <a:ln w="12700">
            <a:solidFill>
              <a:srgbClr val="38BDF8">
                <a:alpha val="30000"/>
              </a:srgbClr>
            </a:solidFill>
          </a:ln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dirty="0">
                <a:solidFill>
                  <a:srgbClr val="7DD3F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Computer Vision</a:t>
            </a:r>
            <a:endParaRPr lang="en-US" sz="1000" dirty="0"/>
          </a:p>
        </p:txBody>
      </p:sp>
      <p:pic>
        <p:nvPicPr>
          <p:cNvPr id="19" name="Image 9" descr="preencoded.png"/>
          <p:cNvPicPr>
            <a:picLocks noChangeAspect="1"/>
          </p:cNvPicPr>
          <p:nvPr/>
        </p:nvPicPr>
        <p:blipFill>
          <a:blip r:embed="rId11"/>
          <a:srcRect l="-837" r="-837"/>
          <a:stretch/>
        </p:blipFill>
        <p:spPr>
          <a:xfrm>
            <a:off x="2413102" y="118872"/>
            <a:ext cx="152705" cy="133502"/>
          </a:xfrm>
          <a:prstGeom prst="rect">
            <a:avLst/>
          </a:prstGeom>
        </p:spPr>
      </p:pic>
      <p:sp>
        <p:nvSpPr>
          <p:cNvPr id="20" name="Text 8"/>
          <p:cNvSpPr txBox="1"/>
          <p:nvPr/>
        </p:nvSpPr>
        <p:spPr>
          <a:xfrm>
            <a:off x="4505249" y="0"/>
            <a:ext cx="1666951" cy="372161"/>
          </a:xfrm>
          <a:prstGeom prst="rect">
            <a:avLst/>
          </a:prstGeom>
          <a:solidFill>
            <a:srgbClr val="0F172A">
              <a:alpha val="60000"/>
            </a:srgbClr>
          </a:solidFill>
          <a:ln w="12700">
            <a:solidFill>
              <a:srgbClr val="38BDF8">
                <a:alpha val="30000"/>
              </a:srgbClr>
            </a:solidFill>
          </a:ln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dirty="0">
                <a:solidFill>
                  <a:srgbClr val="7DD3F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Autonomous Systems</a:t>
            </a:r>
            <a:endParaRPr lang="en-US" sz="1000" dirty="0"/>
          </a:p>
        </p:txBody>
      </p:sp>
      <p:pic>
        <p:nvPicPr>
          <p:cNvPr id="21" name="Image 10" descr="preencoded.png"/>
          <p:cNvPicPr>
            <a:picLocks noChangeAspect="1"/>
          </p:cNvPicPr>
          <p:nvPr/>
        </p:nvPicPr>
        <p:blipFill>
          <a:blip r:embed="rId12"/>
          <a:srcRect l="-1507" r="-1507"/>
          <a:stretch/>
        </p:blipFill>
        <p:spPr>
          <a:xfrm>
            <a:off x="4257446" y="118872"/>
            <a:ext cx="171907" cy="133502"/>
          </a:xfrm>
          <a:prstGeom prst="rect">
            <a:avLst/>
          </a:prstGeom>
        </p:spPr>
      </p:pic>
      <p:sp>
        <p:nvSpPr>
          <p:cNvPr id="22" name="Text 9"/>
          <p:cNvSpPr txBox="1"/>
          <p:nvPr/>
        </p:nvSpPr>
        <p:spPr>
          <a:xfrm>
            <a:off x="761695" y="752551"/>
            <a:ext cx="10840212" cy="15151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5400" b="1" kern="0" spc="-150" dirty="0">
                <a:solidFill>
                  <a:srgbClr val="C9E2FE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AMR 도킹 포인트</a:t>
            </a:r>
            <a:endParaRPr lang="en-US" sz="5400" dirty="0"/>
          </a:p>
          <a:p>
            <a:pPr marL="0" indent="0" algn="l">
              <a:buNone/>
            </a:pPr>
            <a:r>
              <a:rPr lang="en-US" sz="5400" b="1" kern="0" spc="-150" dirty="0">
                <a:solidFill>
                  <a:srgbClr val="C9E2FE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검출 시스템</a:t>
            </a:r>
            <a:endParaRPr lang="en-US" sz="5400" dirty="0"/>
          </a:p>
        </p:txBody>
      </p:sp>
      <p:sp>
        <p:nvSpPr>
          <p:cNvPr id="23" name="Shape 10"/>
          <p:cNvSpPr/>
          <p:nvPr/>
        </p:nvSpPr>
        <p:spPr>
          <a:xfrm>
            <a:off x="761695" y="2489911"/>
            <a:ext cx="38405" cy="866851"/>
          </a:xfrm>
          <a:prstGeom prst="rect">
            <a:avLst/>
          </a:prstGeom>
          <a:solidFill>
            <a:srgbClr val="0EA5E9"/>
          </a:solidFill>
          <a:ln w="12700">
            <a:solidFill>
              <a:srgbClr val="0EA5E9">
                <a:alpha val="0"/>
              </a:srgbClr>
            </a:solidFill>
            <a:prstDash val="solid"/>
          </a:ln>
        </p:spPr>
      </p:sp>
      <p:sp>
        <p:nvSpPr>
          <p:cNvPr id="24" name="Text 11"/>
          <p:cNvSpPr txBox="1"/>
          <p:nvPr/>
        </p:nvSpPr>
        <p:spPr>
          <a:xfrm>
            <a:off x="1028700" y="2489911"/>
            <a:ext cx="10515600" cy="866851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solidFill>
              <a:srgbClr val="FFFFFF">
                <a:alpha val="0"/>
              </a:srgbClr>
            </a:solidFill>
          </a:ln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2400" dirty="0">
                <a:solidFill>
                  <a:srgbClr val="BAE6FD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SimpleBlobDetector 기반 정밀 도킹 솔루션</a:t>
            </a:r>
            <a:endParaRPr lang="en-US" sz="2400" dirty="0"/>
          </a:p>
          <a:p>
            <a:pPr marL="0" indent="0" algn="l">
              <a:buNone/>
            </a:pPr>
            <a:r>
              <a:rPr lang="en-US" sz="800" dirty="0">
                <a:solidFill>
                  <a:srgbClr val="94A3B8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High-Precision Docking with Vision System</a:t>
            </a:r>
            <a:endParaRPr lang="en-US" sz="2400" dirty="0"/>
          </a:p>
        </p:txBody>
      </p:sp>
      <p:sp>
        <p:nvSpPr>
          <p:cNvPr id="25" name="Shape 12"/>
          <p:cNvSpPr/>
          <p:nvPr/>
        </p:nvSpPr>
        <p:spPr>
          <a:xfrm>
            <a:off x="761695" y="6391656"/>
            <a:ext cx="10668305" cy="9144"/>
          </a:xfrm>
          <a:prstGeom prst="rect">
            <a:avLst/>
          </a:prstGeom>
          <a:solidFill>
            <a:srgbClr val="FFFFFF">
              <a:alpha val="10000"/>
            </a:srgbClr>
          </a:solidFill>
          <a:ln w="12700">
            <a:solidFill>
              <a:srgbClr val="FFFFFF">
                <a:alpha val="0"/>
              </a:srgbClr>
            </a:solidFill>
            <a:prstDash val="solid"/>
          </a:ln>
        </p:spPr>
      </p:sp>
      <p:sp>
        <p:nvSpPr>
          <p:cNvPr id="26" name="Text 13"/>
          <p:cNvSpPr txBox="1"/>
          <p:nvPr/>
        </p:nvSpPr>
        <p:spPr>
          <a:xfrm>
            <a:off x="1014070" y="6629400"/>
            <a:ext cx="843077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200" dirty="0">
                <a:solidFill>
                  <a:srgbClr val="94A3B8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2026.02.02</a:t>
            </a:r>
            <a:endParaRPr lang="en-US" sz="1200" dirty="0"/>
          </a:p>
        </p:txBody>
      </p:sp>
      <p:sp>
        <p:nvSpPr>
          <p:cNvPr id="27" name="Text 14"/>
          <p:cNvSpPr txBox="1"/>
          <p:nvPr/>
        </p:nvSpPr>
        <p:spPr>
          <a:xfrm>
            <a:off x="8314639" y="6629400"/>
            <a:ext cx="3707892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200" dirty="0">
                <a:solidFill>
                  <a:srgbClr val="94A3B8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Project Presentation </a:t>
            </a:r>
            <a:r>
              <a:rPr lang="en-US" sz="1200" dirty="0">
                <a:solidFill>
                  <a:srgbClr val="0EA5E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|</a:t>
            </a:r>
            <a:r>
              <a:rPr lang="en-US" sz="1200" dirty="0">
                <a:solidFill>
                  <a:srgbClr val="94A3B8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GenSpark AI Slides</a:t>
            </a:r>
            <a:endParaRPr lang="en-US" sz="1200" dirty="0"/>
          </a:p>
        </p:txBody>
      </p:sp>
      <p:pic>
        <p:nvPicPr>
          <p:cNvPr id="28" name="Image 11" descr="preencoded.png"/>
          <p:cNvPicPr>
            <a:picLocks noChangeAspect="1"/>
          </p:cNvPicPr>
          <p:nvPr/>
        </p:nvPicPr>
        <p:blipFill>
          <a:blip r:embed="rId13"/>
          <a:srcRect t="-43" b="-43"/>
          <a:stretch/>
        </p:blipFill>
        <p:spPr>
          <a:xfrm>
            <a:off x="761695" y="6676949"/>
            <a:ext cx="133502" cy="152705"/>
          </a:xfrm>
          <a:prstGeom prst="rect">
            <a:avLst/>
          </a:prstGeom>
        </p:spPr>
      </p:pic>
      <p:sp>
        <p:nvSpPr>
          <p:cNvPr id="29" name="Shape 15"/>
          <p:cNvSpPr/>
          <p:nvPr/>
        </p:nvSpPr>
        <p:spPr>
          <a:xfrm>
            <a:off x="381305" y="381305"/>
            <a:ext cx="190195" cy="19202"/>
          </a:xfrm>
          <a:prstGeom prst="rect">
            <a:avLst/>
          </a:prstGeom>
          <a:solidFill>
            <a:srgbClr val="0EA5E9"/>
          </a:solidFill>
          <a:ln w="12700">
            <a:solidFill>
              <a:srgbClr val="0EA5E9">
                <a:alpha val="0"/>
              </a:srgbClr>
            </a:solidFill>
            <a:prstDash val="solid"/>
          </a:ln>
        </p:spPr>
      </p:sp>
      <p:sp>
        <p:nvSpPr>
          <p:cNvPr id="30" name="Shape 16"/>
          <p:cNvSpPr/>
          <p:nvPr/>
        </p:nvSpPr>
        <p:spPr>
          <a:xfrm>
            <a:off x="381305" y="381305"/>
            <a:ext cx="19202" cy="190195"/>
          </a:xfrm>
          <a:prstGeom prst="rect">
            <a:avLst/>
          </a:prstGeom>
          <a:solidFill>
            <a:srgbClr val="0EA5E9"/>
          </a:solidFill>
          <a:ln w="12700">
            <a:solidFill>
              <a:srgbClr val="0EA5E9">
                <a:alpha val="0"/>
              </a:srgbClr>
            </a:solidFill>
            <a:prstDash val="solid"/>
          </a:ln>
        </p:spPr>
      </p:sp>
      <p:sp>
        <p:nvSpPr>
          <p:cNvPr id="31" name="Shape 17"/>
          <p:cNvSpPr/>
          <p:nvPr/>
        </p:nvSpPr>
        <p:spPr>
          <a:xfrm>
            <a:off x="11620195" y="381305"/>
            <a:ext cx="190195" cy="19202"/>
          </a:xfrm>
          <a:prstGeom prst="rect">
            <a:avLst/>
          </a:prstGeom>
          <a:solidFill>
            <a:srgbClr val="0EA5E9"/>
          </a:solidFill>
          <a:ln w="12700">
            <a:solidFill>
              <a:srgbClr val="0EA5E9">
                <a:alpha val="0"/>
              </a:srgbClr>
            </a:solidFill>
            <a:prstDash val="solid"/>
          </a:ln>
        </p:spPr>
      </p:sp>
      <p:sp>
        <p:nvSpPr>
          <p:cNvPr id="32" name="Shape 18"/>
          <p:cNvSpPr/>
          <p:nvPr/>
        </p:nvSpPr>
        <p:spPr>
          <a:xfrm>
            <a:off x="11792102" y="381305"/>
            <a:ext cx="19202" cy="190195"/>
          </a:xfrm>
          <a:prstGeom prst="rect">
            <a:avLst/>
          </a:prstGeom>
          <a:solidFill>
            <a:srgbClr val="0EA5E9"/>
          </a:solidFill>
          <a:ln w="12700">
            <a:solidFill>
              <a:srgbClr val="0EA5E9">
                <a:alpha val="0"/>
              </a:srgbClr>
            </a:solidFill>
            <a:prstDash val="solid"/>
          </a:ln>
        </p:spPr>
      </p:sp>
      <p:sp>
        <p:nvSpPr>
          <p:cNvPr id="33" name="Shape 19"/>
          <p:cNvSpPr/>
          <p:nvPr/>
        </p:nvSpPr>
        <p:spPr>
          <a:xfrm>
            <a:off x="381305" y="6457493"/>
            <a:ext cx="190195" cy="19202"/>
          </a:xfrm>
          <a:prstGeom prst="rect">
            <a:avLst/>
          </a:prstGeom>
          <a:solidFill>
            <a:srgbClr val="0EA5E9"/>
          </a:solidFill>
          <a:ln w="12700">
            <a:solidFill>
              <a:srgbClr val="0EA5E9">
                <a:alpha val="0"/>
              </a:srgbClr>
            </a:solidFill>
            <a:prstDash val="solid"/>
          </a:ln>
        </p:spPr>
      </p:sp>
      <p:sp>
        <p:nvSpPr>
          <p:cNvPr id="34" name="Shape 20"/>
          <p:cNvSpPr/>
          <p:nvPr/>
        </p:nvSpPr>
        <p:spPr>
          <a:xfrm>
            <a:off x="381305" y="6286500"/>
            <a:ext cx="19202" cy="190195"/>
          </a:xfrm>
          <a:prstGeom prst="rect">
            <a:avLst/>
          </a:prstGeom>
          <a:solidFill>
            <a:srgbClr val="0EA5E9"/>
          </a:solidFill>
          <a:ln w="12700">
            <a:solidFill>
              <a:srgbClr val="0EA5E9">
                <a:alpha val="0"/>
              </a:srgbClr>
            </a:solidFill>
            <a:prstDash val="solid"/>
          </a:ln>
        </p:spPr>
      </p:sp>
      <p:sp>
        <p:nvSpPr>
          <p:cNvPr id="35" name="Shape 21"/>
          <p:cNvSpPr/>
          <p:nvPr/>
        </p:nvSpPr>
        <p:spPr>
          <a:xfrm>
            <a:off x="11620195" y="6457493"/>
            <a:ext cx="190195" cy="19202"/>
          </a:xfrm>
          <a:prstGeom prst="rect">
            <a:avLst/>
          </a:prstGeom>
          <a:solidFill>
            <a:srgbClr val="0EA5E9"/>
          </a:solidFill>
          <a:ln w="12700">
            <a:solidFill>
              <a:srgbClr val="0EA5E9">
                <a:alpha val="0"/>
              </a:srgbClr>
            </a:solidFill>
            <a:prstDash val="solid"/>
          </a:ln>
        </p:spPr>
      </p:sp>
      <p:sp>
        <p:nvSpPr>
          <p:cNvPr id="36" name="Shape 22"/>
          <p:cNvSpPr/>
          <p:nvPr/>
        </p:nvSpPr>
        <p:spPr>
          <a:xfrm>
            <a:off x="11792102" y="6286500"/>
            <a:ext cx="19202" cy="190195"/>
          </a:xfrm>
          <a:prstGeom prst="rect">
            <a:avLst/>
          </a:prstGeom>
          <a:solidFill>
            <a:srgbClr val="0EA5E9"/>
          </a:solidFill>
          <a:ln w="12700">
            <a:solidFill>
              <a:srgbClr val="0EA5E9">
                <a:alpha val="0"/>
              </a:srgbClr>
            </a:solidFill>
            <a:prstDash val="solid"/>
          </a:ln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0F172A"/>
          </a:solidFill>
          <a:ln w="12700">
            <a:solidFill>
              <a:srgbClr val="FFFFFF">
                <a:alpha val="0"/>
              </a:srgbClr>
            </a:solidFill>
            <a:prstDash val="solid"/>
          </a:ln>
        </p:spPr>
      </p:sp>
      <p:sp>
        <p:nvSpPr>
          <p:cNvPr id="3" name="Shape 1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0B1120"/>
          </a:solidFill>
          <a:ln w="12700">
            <a:solidFill>
              <a:srgbClr val="FFFFFF">
                <a:alpha val="0"/>
              </a:srgbClr>
            </a:solidFill>
            <a:prstDash val="solid"/>
          </a:ln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rcRect t="-1" b="-1"/>
          <a:stretch/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>
            <a:alphaModFix amt="10000"/>
          </a:blip>
          <a:srcRect/>
          <a:stretch/>
        </p:blipFill>
        <p:spPr>
          <a:xfrm>
            <a:off x="5943600" y="-952805"/>
            <a:ext cx="3810305" cy="3810305"/>
          </a:xfrm>
          <a:prstGeom prst="rect">
            <a:avLst/>
          </a:prstGeom>
        </p:spPr>
      </p:pic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4">
            <a:alphaModFix amt="10000"/>
          </a:blip>
          <a:srcRect/>
          <a:stretch/>
        </p:blipFill>
        <p:spPr>
          <a:xfrm>
            <a:off x="1218895" y="4000500"/>
            <a:ext cx="3810305" cy="3810305"/>
          </a:xfrm>
          <a:prstGeom prst="rect">
            <a:avLst/>
          </a:prstGeom>
        </p:spPr>
      </p:pic>
      <p:sp>
        <p:nvSpPr>
          <p:cNvPr id="7" name="Shape 2"/>
          <p:cNvSpPr/>
          <p:nvPr/>
        </p:nvSpPr>
        <p:spPr>
          <a:xfrm>
            <a:off x="571500" y="1191463"/>
            <a:ext cx="11048695" cy="9144"/>
          </a:xfrm>
          <a:prstGeom prst="rect">
            <a:avLst/>
          </a:prstGeom>
          <a:solidFill>
            <a:srgbClr val="94A3B8">
              <a:alpha val="20000"/>
            </a:srgbClr>
          </a:solidFill>
          <a:ln w="12700">
            <a:solidFill>
              <a:srgbClr val="94A3B8">
                <a:alpha val="0"/>
              </a:srgbClr>
            </a:solidFill>
            <a:prstDash val="solid"/>
          </a:ln>
        </p:spPr>
      </p:sp>
      <p:sp>
        <p:nvSpPr>
          <p:cNvPr id="8" name="Text 3"/>
          <p:cNvSpPr txBox="1"/>
          <p:nvPr/>
        </p:nvSpPr>
        <p:spPr>
          <a:xfrm>
            <a:off x="571500" y="381305"/>
            <a:ext cx="2932481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b="1" kern="0" spc="150" dirty="0">
                <a:solidFill>
                  <a:srgbClr val="38BDF8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EXCEPTION HANDLING</a:t>
            </a:r>
            <a:endParaRPr lang="en-US" sz="1000" dirty="0"/>
          </a:p>
        </p:txBody>
      </p:sp>
      <p:sp>
        <p:nvSpPr>
          <p:cNvPr id="9" name="Text 4"/>
          <p:cNvSpPr txBox="1"/>
          <p:nvPr/>
        </p:nvSpPr>
        <p:spPr>
          <a:xfrm>
            <a:off x="571500" y="629107"/>
            <a:ext cx="4174236" cy="4197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27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예외 상황 대응 전략</a:t>
            </a:r>
            <a:endParaRPr lang="en-US" sz="2700" dirty="0"/>
          </a:p>
        </p:txBody>
      </p:sp>
      <p:sp>
        <p:nvSpPr>
          <p:cNvPr id="10" name="Text 5"/>
          <p:cNvSpPr txBox="1"/>
          <p:nvPr/>
        </p:nvSpPr>
        <p:spPr>
          <a:xfrm>
            <a:off x="8947404" y="583387"/>
            <a:ext cx="2677363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buNone/>
            </a:pPr>
            <a:r>
              <a:rPr lang="en-US" sz="1200" dirty="0">
                <a:solidFill>
                  <a:srgbClr val="94A3B8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실제 환경에서 발생하는 주요 방해 요인과</a:t>
            </a:r>
            <a:endParaRPr lang="en-US" sz="1200" dirty="0"/>
          </a:p>
          <a:p>
            <a:pPr marL="0" indent="0" algn="r">
              <a:buNone/>
            </a:pPr>
            <a:r>
              <a:rPr lang="en-US" sz="1200" dirty="0">
                <a:solidFill>
                  <a:srgbClr val="94A3B8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알고리즘적 극복 방안</a:t>
            </a:r>
            <a:endParaRPr lang="en-US" sz="1200" dirty="0"/>
          </a:p>
        </p:txBody>
      </p:sp>
      <p:sp>
        <p:nvSpPr>
          <p:cNvPr id="11" name="Shape 6"/>
          <p:cNvSpPr/>
          <p:nvPr/>
        </p:nvSpPr>
        <p:spPr>
          <a:xfrm>
            <a:off x="571500" y="1573682"/>
            <a:ext cx="3495751" cy="4905756"/>
          </a:xfrm>
          <a:prstGeom prst="roundRect">
            <a:avLst>
              <a:gd name="adj" fmla="val 1140"/>
            </a:avLst>
          </a:prstGeom>
          <a:solidFill>
            <a:srgbClr val="1E293B">
              <a:alpha val="40000"/>
            </a:srgbClr>
          </a:solidFill>
          <a:ln w="12700">
            <a:solidFill>
              <a:srgbClr val="94A3B8">
                <a:alpha val="10000"/>
              </a:srgbClr>
            </a:solidFill>
            <a:prstDash val="solid"/>
          </a:ln>
        </p:spPr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5"/>
          <a:srcRect t="-393" b="-393"/>
          <a:stretch/>
        </p:blipFill>
        <p:spPr>
          <a:xfrm>
            <a:off x="580644" y="1582826"/>
            <a:ext cx="3473806" cy="38405"/>
          </a:xfrm>
          <a:prstGeom prst="rect">
            <a:avLst/>
          </a:prstGeom>
        </p:spPr>
      </p:pic>
      <p:sp>
        <p:nvSpPr>
          <p:cNvPr id="13" name="Shape 7"/>
          <p:cNvSpPr/>
          <p:nvPr/>
        </p:nvSpPr>
        <p:spPr>
          <a:xfrm>
            <a:off x="866851" y="2526487"/>
            <a:ext cx="2905049" cy="9144"/>
          </a:xfrm>
          <a:prstGeom prst="rect">
            <a:avLst/>
          </a:prstGeom>
          <a:solidFill>
            <a:srgbClr val="94A3B8">
              <a:alpha val="30000"/>
            </a:srgbClr>
          </a:solidFill>
          <a:ln w="12700">
            <a:solidFill>
              <a:srgbClr val="94A3B8">
                <a:alpha val="0"/>
              </a:srgbClr>
            </a:solidFill>
            <a:prstDash val="solid"/>
          </a:ln>
        </p:spPr>
      </p:sp>
      <p:sp>
        <p:nvSpPr>
          <p:cNvPr id="14" name="Shape 8"/>
          <p:cNvSpPr/>
          <p:nvPr/>
        </p:nvSpPr>
        <p:spPr>
          <a:xfrm>
            <a:off x="866851" y="1885493"/>
            <a:ext cx="476402" cy="476402"/>
          </a:xfrm>
          <a:prstGeom prst="roundRect">
            <a:avLst>
              <a:gd name="adj" fmla="val 46065"/>
            </a:avLst>
          </a:prstGeom>
          <a:solidFill>
            <a:srgbClr val="38BDF8">
              <a:alpha val="10000"/>
            </a:srgbClr>
          </a:solidFill>
          <a:ln w="12700">
            <a:solidFill>
              <a:srgbClr val="38BDF8">
                <a:alpha val="20000"/>
              </a:srgbClr>
            </a:solidFill>
            <a:prstDash val="solid"/>
          </a:ln>
        </p:spPr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6"/>
          <a:srcRect l="-80" r="-80"/>
          <a:stretch/>
        </p:blipFill>
        <p:spPr>
          <a:xfrm>
            <a:off x="961949" y="2008937"/>
            <a:ext cx="286207" cy="228600"/>
          </a:xfrm>
          <a:prstGeom prst="rect">
            <a:avLst/>
          </a:prstGeom>
        </p:spPr>
      </p:pic>
      <p:sp>
        <p:nvSpPr>
          <p:cNvPr id="16" name="Text 9"/>
          <p:cNvSpPr txBox="1"/>
          <p:nvPr/>
        </p:nvSpPr>
        <p:spPr>
          <a:xfrm>
            <a:off x="1485900" y="1869034"/>
            <a:ext cx="1831543" cy="28620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500" b="1" dirty="0">
                <a:solidFill>
                  <a:srgbClr val="F1F5F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거리 및 크기 변화</a:t>
            </a:r>
            <a:endParaRPr lang="en-US" sz="1500" dirty="0"/>
          </a:p>
        </p:txBody>
      </p:sp>
      <p:sp>
        <p:nvSpPr>
          <p:cNvPr id="17" name="Text 10"/>
          <p:cNvSpPr txBox="1"/>
          <p:nvPr/>
        </p:nvSpPr>
        <p:spPr>
          <a:xfrm>
            <a:off x="1485900" y="2192731"/>
            <a:ext cx="2112264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900" dirty="0">
                <a:solidFill>
                  <a:srgbClr val="94A3B8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거리 변화에 따른 Blob 크기 변동</a:t>
            </a:r>
            <a:endParaRPr lang="en-US" sz="900" dirty="0"/>
          </a:p>
        </p:txBody>
      </p:sp>
      <p:pic>
        <p:nvPicPr>
          <p:cNvPr id="18" name="Image 5" descr="preencoded.png"/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866851" y="2797150"/>
            <a:ext cx="152705" cy="152705"/>
          </a:xfrm>
          <a:prstGeom prst="rect">
            <a:avLst/>
          </a:prstGeom>
        </p:spPr>
      </p:pic>
      <p:sp>
        <p:nvSpPr>
          <p:cNvPr id="19" name="Text 11"/>
          <p:cNvSpPr txBox="1"/>
          <p:nvPr/>
        </p:nvSpPr>
        <p:spPr>
          <a:xfrm>
            <a:off x="1286561" y="2768803"/>
            <a:ext cx="2562149" cy="6483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100" dirty="0">
                <a:solidFill>
                  <a:srgbClr val="38BDF8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Area 범위 적응형 필터</a:t>
            </a:r>
            <a:endParaRPr lang="en-US" sz="1100" dirty="0"/>
          </a:p>
          <a:p>
            <a:pPr marL="0" indent="0" algn="l">
              <a:buNone/>
            </a:pPr>
            <a:r>
              <a:rPr lang="en-US" sz="1100" dirty="0">
                <a:solidFill>
                  <a:srgbClr val="E2E8F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거리에 비례하여 Min/Max Area 파라미터를 동적으로 조정 </a:t>
            </a:r>
            <a:endParaRPr lang="en-US" sz="1100" dirty="0"/>
          </a:p>
        </p:txBody>
      </p:sp>
      <p:pic>
        <p:nvPicPr>
          <p:cNvPr id="20" name="Image 6" descr="preencoded.png"/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866851" y="3592678"/>
            <a:ext cx="152705" cy="152705"/>
          </a:xfrm>
          <a:prstGeom prst="rect">
            <a:avLst/>
          </a:prstGeom>
        </p:spPr>
      </p:pic>
      <p:sp>
        <p:nvSpPr>
          <p:cNvPr id="21" name="Text 12"/>
          <p:cNvSpPr txBox="1"/>
          <p:nvPr/>
        </p:nvSpPr>
        <p:spPr>
          <a:xfrm>
            <a:off x="1286561" y="3564331"/>
            <a:ext cx="2562149" cy="6483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100" dirty="0">
                <a:solidFill>
                  <a:srgbClr val="38BDF8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Top-K 후보 정렬</a:t>
            </a:r>
            <a:endParaRPr lang="en-US" sz="1100" dirty="0"/>
          </a:p>
          <a:p>
            <a:pPr marL="0" indent="0" algn="l">
              <a:buNone/>
            </a:pPr>
            <a:r>
              <a:rPr lang="en-US" sz="1100" dirty="0">
                <a:solidFill>
                  <a:srgbClr val="E2E8F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다수 검출 시 원형성(Circularity)이 높은 상위 2개 Blob만 선택 </a:t>
            </a:r>
            <a:endParaRPr lang="en-US" sz="1100" dirty="0"/>
          </a:p>
        </p:txBody>
      </p:sp>
      <p:pic>
        <p:nvPicPr>
          <p:cNvPr id="22" name="Image 7" descr="preencoded.png"/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866851" y="4388206"/>
            <a:ext cx="152705" cy="152705"/>
          </a:xfrm>
          <a:prstGeom prst="rect">
            <a:avLst/>
          </a:prstGeom>
        </p:spPr>
      </p:pic>
      <p:sp>
        <p:nvSpPr>
          <p:cNvPr id="23" name="Text 13"/>
          <p:cNvSpPr txBox="1"/>
          <p:nvPr/>
        </p:nvSpPr>
        <p:spPr>
          <a:xfrm>
            <a:off x="1286561" y="4359859"/>
            <a:ext cx="2018995" cy="4288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100" dirty="0">
                <a:solidFill>
                  <a:srgbClr val="E2E8F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Z축 거리 추정 오차 보정을 위한</a:t>
            </a:r>
            <a:endParaRPr lang="en-US" sz="1100" dirty="0"/>
          </a:p>
          <a:p>
            <a:pPr marL="0" indent="0" algn="l">
              <a:buNone/>
            </a:pPr>
            <a:r>
              <a:rPr lang="en-US" sz="1100" dirty="0">
                <a:solidFill>
                  <a:srgbClr val="E2E8F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카메라 캘리브레이션 매트릭스 적용 </a:t>
            </a:r>
            <a:endParaRPr lang="en-US" sz="1100" dirty="0"/>
          </a:p>
        </p:txBody>
      </p:sp>
      <p:sp>
        <p:nvSpPr>
          <p:cNvPr id="24" name="Shape 14"/>
          <p:cNvSpPr/>
          <p:nvPr/>
        </p:nvSpPr>
        <p:spPr>
          <a:xfrm>
            <a:off x="4349801" y="1573682"/>
            <a:ext cx="3495751" cy="4905756"/>
          </a:xfrm>
          <a:prstGeom prst="roundRect">
            <a:avLst>
              <a:gd name="adj" fmla="val 1140"/>
            </a:avLst>
          </a:prstGeom>
          <a:solidFill>
            <a:srgbClr val="1E293B">
              <a:alpha val="40000"/>
            </a:srgbClr>
          </a:solidFill>
          <a:ln w="12700">
            <a:solidFill>
              <a:srgbClr val="94A3B8">
                <a:alpha val="10000"/>
              </a:srgbClr>
            </a:solidFill>
            <a:prstDash val="solid"/>
          </a:ln>
        </p:spPr>
      </p:sp>
      <p:pic>
        <p:nvPicPr>
          <p:cNvPr id="25" name="Image 8" descr="preencoded.png"/>
          <p:cNvPicPr>
            <a:picLocks noChangeAspect="1"/>
          </p:cNvPicPr>
          <p:nvPr/>
        </p:nvPicPr>
        <p:blipFill>
          <a:blip r:embed="rId8"/>
          <a:srcRect t="-396" b="-396"/>
          <a:stretch/>
        </p:blipFill>
        <p:spPr>
          <a:xfrm>
            <a:off x="4358945" y="1582826"/>
            <a:ext cx="3473806" cy="38405"/>
          </a:xfrm>
          <a:prstGeom prst="rect">
            <a:avLst/>
          </a:prstGeom>
        </p:spPr>
      </p:pic>
      <p:sp>
        <p:nvSpPr>
          <p:cNvPr id="26" name="Shape 15"/>
          <p:cNvSpPr/>
          <p:nvPr/>
        </p:nvSpPr>
        <p:spPr>
          <a:xfrm>
            <a:off x="4645152" y="2526487"/>
            <a:ext cx="2905049" cy="9144"/>
          </a:xfrm>
          <a:prstGeom prst="rect">
            <a:avLst/>
          </a:prstGeom>
          <a:solidFill>
            <a:srgbClr val="94A3B8">
              <a:alpha val="30000"/>
            </a:srgbClr>
          </a:solidFill>
          <a:ln w="12700">
            <a:solidFill>
              <a:srgbClr val="94A3B8">
                <a:alpha val="0"/>
              </a:srgbClr>
            </a:solidFill>
            <a:prstDash val="solid"/>
          </a:ln>
        </p:spPr>
      </p:sp>
      <p:sp>
        <p:nvSpPr>
          <p:cNvPr id="27" name="Shape 16"/>
          <p:cNvSpPr/>
          <p:nvPr/>
        </p:nvSpPr>
        <p:spPr>
          <a:xfrm>
            <a:off x="4645152" y="1885493"/>
            <a:ext cx="476402" cy="476402"/>
          </a:xfrm>
          <a:prstGeom prst="roundRect">
            <a:avLst>
              <a:gd name="adj" fmla="val 46065"/>
            </a:avLst>
          </a:prstGeom>
          <a:solidFill>
            <a:srgbClr val="FBBF24">
              <a:alpha val="10000"/>
            </a:srgbClr>
          </a:solidFill>
          <a:ln w="12700">
            <a:solidFill>
              <a:srgbClr val="FBBF24">
                <a:alpha val="20000"/>
              </a:srgbClr>
            </a:solidFill>
            <a:prstDash val="solid"/>
          </a:ln>
        </p:spPr>
      </p:sp>
      <p:pic>
        <p:nvPicPr>
          <p:cNvPr id="28" name="Image 9" descr="preencoded.png"/>
          <p:cNvPicPr>
            <a:picLocks noChangeAspect="1"/>
          </p:cNvPicPr>
          <p:nvPr/>
        </p:nvPicPr>
        <p:blipFill>
          <a:blip r:embed="rId9"/>
          <a:srcRect l="-133" r="-133"/>
          <a:stretch/>
        </p:blipFill>
        <p:spPr>
          <a:xfrm>
            <a:off x="4796942" y="2008937"/>
            <a:ext cx="171907" cy="228600"/>
          </a:xfrm>
          <a:prstGeom prst="rect">
            <a:avLst/>
          </a:prstGeom>
        </p:spPr>
      </p:pic>
      <p:sp>
        <p:nvSpPr>
          <p:cNvPr id="29" name="Text 17"/>
          <p:cNvSpPr txBox="1"/>
          <p:nvPr/>
        </p:nvSpPr>
        <p:spPr>
          <a:xfrm>
            <a:off x="5264201" y="1869034"/>
            <a:ext cx="1804111" cy="28620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500" b="1" dirty="0">
                <a:solidFill>
                  <a:srgbClr val="F1F5F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조명 변화 및 반사</a:t>
            </a:r>
            <a:endParaRPr lang="en-US" sz="1500" dirty="0"/>
          </a:p>
        </p:txBody>
      </p:sp>
      <p:sp>
        <p:nvSpPr>
          <p:cNvPr id="30" name="Text 18"/>
          <p:cNvSpPr txBox="1"/>
          <p:nvPr/>
        </p:nvSpPr>
        <p:spPr>
          <a:xfrm>
            <a:off x="5264201" y="2192731"/>
            <a:ext cx="1998878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900" dirty="0">
                <a:solidFill>
                  <a:srgbClr val="94A3B8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그림자, 강한 조명, 난반사 간섭</a:t>
            </a:r>
            <a:endParaRPr lang="en-US" sz="900" dirty="0"/>
          </a:p>
        </p:txBody>
      </p:sp>
      <p:pic>
        <p:nvPicPr>
          <p:cNvPr id="31" name="Image 10" descr="preencoded.png"/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4645152" y="2797150"/>
            <a:ext cx="152705" cy="152705"/>
          </a:xfrm>
          <a:prstGeom prst="rect">
            <a:avLst/>
          </a:prstGeom>
        </p:spPr>
      </p:pic>
      <p:sp>
        <p:nvSpPr>
          <p:cNvPr id="32" name="Text 19"/>
          <p:cNvSpPr txBox="1"/>
          <p:nvPr/>
        </p:nvSpPr>
        <p:spPr>
          <a:xfrm>
            <a:off x="5063947" y="2768803"/>
            <a:ext cx="2562149" cy="6483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100" dirty="0">
                <a:solidFill>
                  <a:srgbClr val="38BDF8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CLAHE 전처리</a:t>
            </a:r>
            <a:endParaRPr lang="en-US" sz="1100" dirty="0"/>
          </a:p>
          <a:p>
            <a:pPr marL="0" indent="0" algn="l">
              <a:buNone/>
            </a:pPr>
            <a:r>
              <a:rPr lang="en-US" sz="1100" dirty="0">
                <a:solidFill>
                  <a:srgbClr val="E2E8F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국소 대비 평활화로 그림자 영역의 마커 가시성 확보 </a:t>
            </a:r>
            <a:endParaRPr lang="en-US" sz="1100" dirty="0"/>
          </a:p>
        </p:txBody>
      </p:sp>
      <p:pic>
        <p:nvPicPr>
          <p:cNvPr id="33" name="Image 11" descr="preencoded.png"/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4645152" y="3592678"/>
            <a:ext cx="152705" cy="152705"/>
          </a:xfrm>
          <a:prstGeom prst="rect">
            <a:avLst/>
          </a:prstGeom>
        </p:spPr>
      </p:pic>
      <p:sp>
        <p:nvSpPr>
          <p:cNvPr id="34" name="Text 20"/>
          <p:cNvSpPr txBox="1"/>
          <p:nvPr/>
        </p:nvSpPr>
        <p:spPr>
          <a:xfrm>
            <a:off x="5063947" y="3564331"/>
            <a:ext cx="2562149" cy="6483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100" dirty="0">
                <a:solidFill>
                  <a:srgbClr val="38BDF8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카메라 노출 고정</a:t>
            </a:r>
            <a:endParaRPr lang="en-US" sz="1100" dirty="0"/>
          </a:p>
          <a:p>
            <a:pPr marL="0" indent="0" algn="l">
              <a:buNone/>
            </a:pPr>
            <a:r>
              <a:rPr lang="en-US" sz="1100" dirty="0">
                <a:solidFill>
                  <a:srgbClr val="E2E8F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Auto Exposure 비활성화로 급격한 조도 변화 시 플리커 방지 </a:t>
            </a:r>
            <a:endParaRPr lang="en-US" sz="1100" dirty="0"/>
          </a:p>
        </p:txBody>
      </p:sp>
      <p:pic>
        <p:nvPicPr>
          <p:cNvPr id="35" name="Image 12" descr="preencoded.png"/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4645152" y="4388206"/>
            <a:ext cx="152705" cy="152705"/>
          </a:xfrm>
          <a:prstGeom prst="rect">
            <a:avLst/>
          </a:prstGeom>
        </p:spPr>
      </p:pic>
      <p:sp>
        <p:nvSpPr>
          <p:cNvPr id="36" name="Text 21"/>
          <p:cNvSpPr txBox="1"/>
          <p:nvPr/>
        </p:nvSpPr>
        <p:spPr>
          <a:xfrm>
            <a:off x="5063947" y="4359859"/>
            <a:ext cx="2562149" cy="6483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100" dirty="0">
                <a:solidFill>
                  <a:srgbClr val="38BDF8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하드웨어 최적화</a:t>
            </a:r>
            <a:endParaRPr lang="en-US" sz="1100" dirty="0"/>
          </a:p>
          <a:p>
            <a:pPr marL="0" indent="0" algn="l">
              <a:buNone/>
            </a:pPr>
            <a:r>
              <a:rPr lang="en-US" sz="1100" dirty="0">
                <a:solidFill>
                  <a:srgbClr val="E2E8F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무광(Matte) 재질 마커 사용 및 주변 광원 차폐 설계 </a:t>
            </a:r>
            <a:endParaRPr lang="en-US" sz="1100" dirty="0"/>
          </a:p>
        </p:txBody>
      </p:sp>
      <p:sp>
        <p:nvSpPr>
          <p:cNvPr id="37" name="Shape 22"/>
          <p:cNvSpPr/>
          <p:nvPr/>
        </p:nvSpPr>
        <p:spPr>
          <a:xfrm>
            <a:off x="8128102" y="1573682"/>
            <a:ext cx="3495751" cy="4905756"/>
          </a:xfrm>
          <a:prstGeom prst="roundRect">
            <a:avLst>
              <a:gd name="adj" fmla="val 1140"/>
            </a:avLst>
          </a:prstGeom>
          <a:solidFill>
            <a:srgbClr val="1E293B">
              <a:alpha val="40000"/>
            </a:srgbClr>
          </a:solidFill>
          <a:ln w="12700">
            <a:solidFill>
              <a:srgbClr val="94A3B8">
                <a:alpha val="10000"/>
              </a:srgbClr>
            </a:solidFill>
            <a:prstDash val="solid"/>
          </a:ln>
        </p:spPr>
      </p:sp>
      <p:pic>
        <p:nvPicPr>
          <p:cNvPr id="38" name="Image 13" descr="preencoded.png"/>
          <p:cNvPicPr>
            <a:picLocks noChangeAspect="1"/>
          </p:cNvPicPr>
          <p:nvPr/>
        </p:nvPicPr>
        <p:blipFill>
          <a:blip r:embed="rId10"/>
          <a:srcRect t="-393" b="-393"/>
          <a:stretch/>
        </p:blipFill>
        <p:spPr>
          <a:xfrm>
            <a:off x="8137246" y="1582826"/>
            <a:ext cx="3473806" cy="38405"/>
          </a:xfrm>
          <a:prstGeom prst="rect">
            <a:avLst/>
          </a:prstGeom>
        </p:spPr>
      </p:pic>
      <p:sp>
        <p:nvSpPr>
          <p:cNvPr id="39" name="Shape 23"/>
          <p:cNvSpPr/>
          <p:nvPr/>
        </p:nvSpPr>
        <p:spPr>
          <a:xfrm>
            <a:off x="8423453" y="2526487"/>
            <a:ext cx="2905049" cy="9144"/>
          </a:xfrm>
          <a:prstGeom prst="rect">
            <a:avLst/>
          </a:prstGeom>
          <a:solidFill>
            <a:srgbClr val="94A3B8">
              <a:alpha val="30000"/>
            </a:srgbClr>
          </a:solidFill>
          <a:ln w="12700">
            <a:solidFill>
              <a:srgbClr val="94A3B8">
                <a:alpha val="0"/>
              </a:srgbClr>
            </a:solidFill>
            <a:prstDash val="solid"/>
          </a:ln>
        </p:spPr>
      </p:sp>
      <p:sp>
        <p:nvSpPr>
          <p:cNvPr id="40" name="Shape 24"/>
          <p:cNvSpPr/>
          <p:nvPr/>
        </p:nvSpPr>
        <p:spPr>
          <a:xfrm>
            <a:off x="8423453" y="1885493"/>
            <a:ext cx="476402" cy="476402"/>
          </a:xfrm>
          <a:prstGeom prst="roundRect">
            <a:avLst>
              <a:gd name="adj" fmla="val 46065"/>
            </a:avLst>
          </a:prstGeom>
          <a:solidFill>
            <a:srgbClr val="F87171">
              <a:alpha val="10000"/>
            </a:srgbClr>
          </a:solidFill>
          <a:ln w="12700">
            <a:solidFill>
              <a:srgbClr val="F87171">
                <a:alpha val="20000"/>
              </a:srgbClr>
            </a:solidFill>
            <a:prstDash val="solid"/>
          </a:ln>
        </p:spPr>
      </p:sp>
      <p:pic>
        <p:nvPicPr>
          <p:cNvPr id="41" name="Image 14" descr="preencoded.png"/>
          <p:cNvPicPr>
            <a:picLocks noChangeAspect="1"/>
          </p:cNvPicPr>
          <p:nvPr/>
        </p:nvPicPr>
        <p:blipFill>
          <a:blip r:embed="rId11"/>
          <a:srcRect l="-80" r="-80"/>
          <a:stretch/>
        </p:blipFill>
        <p:spPr>
          <a:xfrm>
            <a:off x="8518550" y="2008937"/>
            <a:ext cx="286207" cy="228600"/>
          </a:xfrm>
          <a:prstGeom prst="rect">
            <a:avLst/>
          </a:prstGeom>
        </p:spPr>
      </p:pic>
      <p:sp>
        <p:nvSpPr>
          <p:cNvPr id="42" name="Text 25"/>
          <p:cNvSpPr txBox="1"/>
          <p:nvPr/>
        </p:nvSpPr>
        <p:spPr>
          <a:xfrm>
            <a:off x="9042502" y="1869034"/>
            <a:ext cx="2437790" cy="28620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500" b="1" dirty="0">
                <a:solidFill>
                  <a:srgbClr val="F1F5F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마커 가려짐 (Occlusion)</a:t>
            </a:r>
            <a:endParaRPr lang="en-US" sz="1500" dirty="0"/>
          </a:p>
        </p:txBody>
      </p:sp>
      <p:sp>
        <p:nvSpPr>
          <p:cNvPr id="43" name="Text 26"/>
          <p:cNvSpPr txBox="1"/>
          <p:nvPr/>
        </p:nvSpPr>
        <p:spPr>
          <a:xfrm>
            <a:off x="9042502" y="2192731"/>
            <a:ext cx="2211934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900" dirty="0">
                <a:solidFill>
                  <a:srgbClr val="94A3B8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장애물로 인한 마커 소실 상황</a:t>
            </a:r>
            <a:endParaRPr lang="en-US" sz="900" dirty="0"/>
          </a:p>
        </p:txBody>
      </p:sp>
      <p:pic>
        <p:nvPicPr>
          <p:cNvPr id="44" name="Image 15" descr="preencoded.png"/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8423453" y="2797150"/>
            <a:ext cx="152705" cy="152705"/>
          </a:xfrm>
          <a:prstGeom prst="rect">
            <a:avLst/>
          </a:prstGeom>
        </p:spPr>
      </p:pic>
      <p:sp>
        <p:nvSpPr>
          <p:cNvPr id="45" name="Text 27"/>
          <p:cNvSpPr txBox="1"/>
          <p:nvPr/>
        </p:nvSpPr>
        <p:spPr>
          <a:xfrm>
            <a:off x="8842248" y="2768803"/>
            <a:ext cx="2562149" cy="6483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100" dirty="0">
                <a:solidFill>
                  <a:srgbClr val="38BDF8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보조 마커 활용</a:t>
            </a:r>
            <a:endParaRPr lang="en-US" sz="1100" dirty="0"/>
          </a:p>
          <a:p>
            <a:pPr marL="0" indent="0" algn="l">
              <a:buNone/>
            </a:pPr>
            <a:r>
              <a:rPr lang="en-US" sz="1100" dirty="0">
                <a:solidFill>
                  <a:srgbClr val="E2E8F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3점 패턴 마커 시스템으로 1개 소실 시에도 자세 추정 가능 </a:t>
            </a:r>
            <a:endParaRPr lang="en-US" sz="1100" dirty="0"/>
          </a:p>
        </p:txBody>
      </p:sp>
      <p:pic>
        <p:nvPicPr>
          <p:cNvPr id="46" name="Image 16" descr="preencoded.png"/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8423453" y="3592678"/>
            <a:ext cx="152705" cy="152705"/>
          </a:xfrm>
          <a:prstGeom prst="rect">
            <a:avLst/>
          </a:prstGeom>
        </p:spPr>
      </p:pic>
      <p:sp>
        <p:nvSpPr>
          <p:cNvPr id="47" name="Text 28"/>
          <p:cNvSpPr txBox="1"/>
          <p:nvPr/>
        </p:nvSpPr>
        <p:spPr>
          <a:xfrm>
            <a:off x="8842248" y="3564331"/>
            <a:ext cx="2562149" cy="6483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100" dirty="0">
                <a:solidFill>
                  <a:srgbClr val="38BDF8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Contour 기반 복구</a:t>
            </a:r>
            <a:endParaRPr lang="en-US" sz="1100" dirty="0"/>
          </a:p>
          <a:p>
            <a:pPr marL="0" indent="0" algn="l">
              <a:buNone/>
            </a:pPr>
            <a:r>
              <a:rPr lang="en-US" sz="1100" dirty="0">
                <a:solidFill>
                  <a:srgbClr val="E2E8F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Blob 검출 실패 시 Edge Contour 분석으로 대체 검출 시도 </a:t>
            </a:r>
            <a:endParaRPr lang="en-US" sz="1100" dirty="0"/>
          </a:p>
        </p:txBody>
      </p:sp>
      <p:pic>
        <p:nvPicPr>
          <p:cNvPr id="48" name="Image 17" descr="preencoded.png"/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8423453" y="4388206"/>
            <a:ext cx="152705" cy="152705"/>
          </a:xfrm>
          <a:prstGeom prst="rect">
            <a:avLst/>
          </a:prstGeom>
        </p:spPr>
      </p:pic>
      <p:sp>
        <p:nvSpPr>
          <p:cNvPr id="49" name="Text 29"/>
          <p:cNvSpPr txBox="1"/>
          <p:nvPr/>
        </p:nvSpPr>
        <p:spPr>
          <a:xfrm>
            <a:off x="8842248" y="4359859"/>
            <a:ext cx="2562149" cy="6483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100" dirty="0">
                <a:solidFill>
                  <a:srgbClr val="38BDF8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상태 추정 (Tracking)</a:t>
            </a:r>
            <a:endParaRPr lang="en-US" sz="1100" dirty="0"/>
          </a:p>
          <a:p>
            <a:pPr marL="0" indent="0" algn="l">
              <a:buNone/>
            </a:pPr>
            <a:r>
              <a:rPr lang="en-US" sz="1100" dirty="0">
                <a:solidFill>
                  <a:srgbClr val="E2E8F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Kalman Filter로 이전 프레임 기반 위치 예측 및 보간 </a:t>
            </a:r>
            <a:endParaRPr lang="en-US" sz="1100" dirty="0"/>
          </a:p>
        </p:txBody>
      </p:sp>
      <p:sp>
        <p:nvSpPr>
          <p:cNvPr id="51" name="Text 2">
            <a:extLst>
              <a:ext uri="{FF2B5EF4-FFF2-40B4-BE49-F238E27FC236}">
                <a16:creationId xmlns:a16="http://schemas.microsoft.com/office/drawing/2014/main" id="{A50320F4-1902-42BA-8B86-7E82F856CDAC}"/>
              </a:ext>
            </a:extLst>
          </p:cNvPr>
          <p:cNvSpPr txBox="1"/>
          <p:nvPr/>
        </p:nvSpPr>
        <p:spPr>
          <a:xfrm>
            <a:off x="11663172" y="6420002"/>
            <a:ext cx="228600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dirty="0">
                <a:solidFill>
                  <a:srgbClr val="47556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10</a:t>
            </a:r>
            <a:endParaRPr lang="en-US" sz="10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0F172A"/>
          </a:solidFill>
          <a:ln w="12700">
            <a:solidFill>
              <a:srgbClr val="FFFFFF">
                <a:alpha val="0"/>
              </a:srgbClr>
            </a:solidFill>
            <a:prstDash val="solid"/>
          </a:ln>
        </p:spPr>
      </p:sp>
      <p:sp>
        <p:nvSpPr>
          <p:cNvPr id="3" name="Shape 1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0B1120"/>
          </a:solidFill>
          <a:ln w="12700">
            <a:solidFill>
              <a:srgbClr val="FFFFFF">
                <a:alpha val="0"/>
              </a:srgbClr>
            </a:solidFill>
            <a:prstDash val="solid"/>
          </a:ln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>
            <a:alphaModFix amt="15000"/>
          </a:blip>
          <a:srcRect/>
          <a:stretch/>
        </p:blipFill>
        <p:spPr>
          <a:xfrm>
            <a:off x="5943600" y="-952805"/>
            <a:ext cx="3810305" cy="3810305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>
            <a:alphaModFix amt="15000"/>
          </a:blip>
          <a:srcRect/>
          <a:stretch/>
        </p:blipFill>
        <p:spPr>
          <a:xfrm>
            <a:off x="1218895" y="4000500"/>
            <a:ext cx="3810305" cy="3810305"/>
          </a:xfrm>
          <a:prstGeom prst="rect">
            <a:avLst/>
          </a:prstGeom>
        </p:spPr>
      </p:pic>
      <p:sp>
        <p:nvSpPr>
          <p:cNvPr id="6" name="Shape 2"/>
          <p:cNvSpPr/>
          <p:nvPr/>
        </p:nvSpPr>
        <p:spPr>
          <a:xfrm>
            <a:off x="571500" y="1191463"/>
            <a:ext cx="11048695" cy="9144"/>
          </a:xfrm>
          <a:prstGeom prst="rect">
            <a:avLst/>
          </a:prstGeom>
          <a:solidFill>
            <a:srgbClr val="94A3B8">
              <a:alpha val="20000"/>
            </a:srgbClr>
          </a:solidFill>
          <a:ln w="12700">
            <a:solidFill>
              <a:srgbClr val="94A3B8">
                <a:alpha val="0"/>
              </a:srgbClr>
            </a:solidFill>
            <a:prstDash val="solid"/>
          </a:ln>
        </p:spPr>
      </p:sp>
      <p:sp>
        <p:nvSpPr>
          <p:cNvPr id="7" name="Text 3"/>
          <p:cNvSpPr txBox="1"/>
          <p:nvPr/>
        </p:nvSpPr>
        <p:spPr>
          <a:xfrm>
            <a:off x="571500" y="381305"/>
            <a:ext cx="2506370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b="1" kern="0" spc="150" dirty="0">
                <a:solidFill>
                  <a:srgbClr val="38BDF8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MARKER DESIGN GUIDE</a:t>
            </a:r>
            <a:endParaRPr lang="en-US" sz="1000" dirty="0"/>
          </a:p>
        </p:txBody>
      </p:sp>
      <p:sp>
        <p:nvSpPr>
          <p:cNvPr id="8" name="Text 4"/>
          <p:cNvSpPr txBox="1"/>
          <p:nvPr/>
        </p:nvSpPr>
        <p:spPr>
          <a:xfrm>
            <a:off x="571500" y="629107"/>
            <a:ext cx="3542386" cy="4197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27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마커 설계 가이드</a:t>
            </a:r>
            <a:endParaRPr lang="en-US" sz="2700" dirty="0"/>
          </a:p>
        </p:txBody>
      </p:sp>
      <p:sp>
        <p:nvSpPr>
          <p:cNvPr id="9" name="Text 5"/>
          <p:cNvSpPr txBox="1"/>
          <p:nvPr/>
        </p:nvSpPr>
        <p:spPr>
          <a:xfrm>
            <a:off x="9270187" y="583387"/>
            <a:ext cx="2352751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buNone/>
            </a:pPr>
            <a:r>
              <a:rPr lang="en-US" sz="1200" dirty="0">
                <a:solidFill>
                  <a:srgbClr val="94A3B8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안정적인 검출과 정밀한 도킹을 위한</a:t>
            </a:r>
            <a:endParaRPr lang="en-US" sz="1200" dirty="0"/>
          </a:p>
          <a:p>
            <a:pPr marL="0" indent="0" algn="r">
              <a:buNone/>
            </a:pPr>
            <a:r>
              <a:rPr lang="en-US" sz="1200" dirty="0">
                <a:solidFill>
                  <a:srgbClr val="94A3B8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최적의 마커 사양 및 배치 전략</a:t>
            </a:r>
            <a:endParaRPr lang="en-US" sz="1200" dirty="0"/>
          </a:p>
        </p:txBody>
      </p:sp>
      <p:sp>
        <p:nvSpPr>
          <p:cNvPr id="10" name="Shape 6"/>
          <p:cNvSpPr/>
          <p:nvPr/>
        </p:nvSpPr>
        <p:spPr>
          <a:xfrm>
            <a:off x="571500" y="1573682"/>
            <a:ext cx="3495751" cy="4905756"/>
          </a:xfrm>
          <a:prstGeom prst="roundRect">
            <a:avLst>
              <a:gd name="adj" fmla="val 1140"/>
            </a:avLst>
          </a:prstGeom>
          <a:solidFill>
            <a:srgbClr val="1E293B">
              <a:alpha val="40000"/>
            </a:srgbClr>
          </a:solidFill>
          <a:ln w="12700">
            <a:solidFill>
              <a:srgbClr val="94A3B8">
                <a:alpha val="10000"/>
              </a:srgbClr>
            </a:solidFill>
            <a:prstDash val="solid"/>
          </a:ln>
        </p:spPr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rcRect t="-393" b="-393"/>
          <a:stretch/>
        </p:blipFill>
        <p:spPr>
          <a:xfrm>
            <a:off x="580644" y="1582826"/>
            <a:ext cx="3473806" cy="38405"/>
          </a:xfrm>
          <a:prstGeom prst="rect">
            <a:avLst/>
          </a:prstGeom>
        </p:spPr>
      </p:pic>
      <p:sp>
        <p:nvSpPr>
          <p:cNvPr id="12" name="Shape 7"/>
          <p:cNvSpPr/>
          <p:nvPr/>
        </p:nvSpPr>
        <p:spPr>
          <a:xfrm>
            <a:off x="866851" y="2526487"/>
            <a:ext cx="2905049" cy="9144"/>
          </a:xfrm>
          <a:prstGeom prst="rect">
            <a:avLst/>
          </a:prstGeom>
          <a:solidFill>
            <a:srgbClr val="94A3B8">
              <a:alpha val="30000"/>
            </a:srgbClr>
          </a:solidFill>
          <a:ln w="12700">
            <a:solidFill>
              <a:srgbClr val="94A3B8">
                <a:alpha val="0"/>
              </a:srgbClr>
            </a:solidFill>
            <a:prstDash val="solid"/>
          </a:ln>
        </p:spPr>
      </p:sp>
      <p:sp>
        <p:nvSpPr>
          <p:cNvPr id="13" name="Shape 8"/>
          <p:cNvSpPr/>
          <p:nvPr/>
        </p:nvSpPr>
        <p:spPr>
          <a:xfrm>
            <a:off x="866851" y="1885493"/>
            <a:ext cx="476402" cy="476402"/>
          </a:xfrm>
          <a:prstGeom prst="roundRect">
            <a:avLst>
              <a:gd name="adj" fmla="val 46065"/>
            </a:avLst>
          </a:prstGeom>
          <a:solidFill>
            <a:srgbClr val="38BDF8">
              <a:alpha val="10000"/>
            </a:srgbClr>
          </a:solidFill>
          <a:ln w="12700">
            <a:solidFill>
              <a:srgbClr val="38BDF8">
                <a:alpha val="20000"/>
              </a:srgbClr>
            </a:solidFill>
            <a:prstDash val="solid"/>
          </a:ln>
        </p:spPr>
      </p:sp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6"/>
          <a:srcRect l="-80" r="-80"/>
          <a:stretch/>
        </p:blipFill>
        <p:spPr>
          <a:xfrm>
            <a:off x="961949" y="2008937"/>
            <a:ext cx="286207" cy="228600"/>
          </a:xfrm>
          <a:prstGeom prst="rect">
            <a:avLst/>
          </a:prstGeom>
        </p:spPr>
      </p:pic>
      <p:sp>
        <p:nvSpPr>
          <p:cNvPr id="15" name="Text 9"/>
          <p:cNvSpPr txBox="1"/>
          <p:nvPr/>
        </p:nvSpPr>
        <p:spPr>
          <a:xfrm>
            <a:off x="1485900" y="1869034"/>
            <a:ext cx="1543507" cy="28620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500" b="1" dirty="0">
                <a:solidFill>
                  <a:srgbClr val="F1F5F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기하학적 배치</a:t>
            </a:r>
            <a:endParaRPr lang="en-US" sz="1500" dirty="0"/>
          </a:p>
        </p:txBody>
      </p:sp>
      <p:sp>
        <p:nvSpPr>
          <p:cNvPr id="16" name="Text 10"/>
          <p:cNvSpPr txBox="1"/>
          <p:nvPr/>
        </p:nvSpPr>
        <p:spPr>
          <a:xfrm>
            <a:off x="1485900" y="2192731"/>
            <a:ext cx="1794053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900" dirty="0">
                <a:solidFill>
                  <a:srgbClr val="94A3B8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거리 추정 및 자세 제어 기준</a:t>
            </a:r>
            <a:endParaRPr lang="en-US" sz="900" dirty="0"/>
          </a:p>
        </p:txBody>
      </p:sp>
      <p:pic>
        <p:nvPicPr>
          <p:cNvPr id="17" name="Image 4" descr="preencoded.png"/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866851" y="2807208"/>
            <a:ext cx="133502" cy="133502"/>
          </a:xfrm>
          <a:prstGeom prst="rect">
            <a:avLst/>
          </a:prstGeom>
        </p:spPr>
      </p:pic>
      <p:sp>
        <p:nvSpPr>
          <p:cNvPr id="18" name="Text 11"/>
          <p:cNvSpPr txBox="1"/>
          <p:nvPr/>
        </p:nvSpPr>
        <p:spPr>
          <a:xfrm>
            <a:off x="1248156" y="2768803"/>
            <a:ext cx="2600554" cy="6483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100" b="1" dirty="0">
                <a:solidFill>
                  <a:srgbClr val="38BDF8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2점 고정 간격 (20cm)</a:t>
            </a:r>
            <a:endParaRPr lang="en-US" sz="1100" dirty="0"/>
          </a:p>
          <a:p>
            <a:pPr marL="0" indent="0" algn="l">
              <a:buNone/>
            </a:pPr>
            <a:r>
              <a:rPr lang="en-US" sz="1100" dirty="0">
                <a:solidFill>
                  <a:srgbClr val="E2E8F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카메라 캘리브레이션 및 실제 거리 변환(Pixel to Metric)의 절대 기준 </a:t>
            </a:r>
            <a:endParaRPr lang="en-US" sz="1100" dirty="0"/>
          </a:p>
        </p:txBody>
      </p:sp>
      <p:pic>
        <p:nvPicPr>
          <p:cNvPr id="19" name="Image 5" descr="preencoded.png"/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866851" y="3602736"/>
            <a:ext cx="133502" cy="133502"/>
          </a:xfrm>
          <a:prstGeom prst="rect">
            <a:avLst/>
          </a:prstGeom>
        </p:spPr>
      </p:pic>
      <p:sp>
        <p:nvSpPr>
          <p:cNvPr id="20" name="Text 12"/>
          <p:cNvSpPr txBox="1"/>
          <p:nvPr/>
        </p:nvSpPr>
        <p:spPr>
          <a:xfrm>
            <a:off x="1248156" y="3564331"/>
            <a:ext cx="2600554" cy="6483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100" b="1" dirty="0">
                <a:solidFill>
                  <a:srgbClr val="38BDF8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로봇 진행축 정렬</a:t>
            </a:r>
            <a:endParaRPr lang="en-US" sz="1100" dirty="0"/>
          </a:p>
          <a:p>
            <a:pPr marL="0" indent="0" algn="l">
              <a:buNone/>
            </a:pPr>
            <a:r>
              <a:rPr lang="en-US" sz="1100" dirty="0">
                <a:solidFill>
                  <a:srgbClr val="E2E8F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마커의 중심선을 로봇의 진입 경로와 일치시켜 제어 로직 단순화 </a:t>
            </a:r>
            <a:endParaRPr lang="en-US" sz="1100" dirty="0"/>
          </a:p>
        </p:txBody>
      </p:sp>
      <p:pic>
        <p:nvPicPr>
          <p:cNvPr id="21" name="Image 6" descr="preencoded.png"/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866851" y="4397350"/>
            <a:ext cx="133502" cy="133502"/>
          </a:xfrm>
          <a:prstGeom prst="rect">
            <a:avLst/>
          </a:prstGeom>
        </p:spPr>
      </p:pic>
      <p:sp>
        <p:nvSpPr>
          <p:cNvPr id="22" name="Text 13"/>
          <p:cNvSpPr txBox="1"/>
          <p:nvPr/>
        </p:nvSpPr>
        <p:spPr>
          <a:xfrm>
            <a:off x="1248156" y="4359859"/>
            <a:ext cx="2600554" cy="6483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100" b="1" dirty="0">
                <a:solidFill>
                  <a:srgbClr val="38BDF8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설치 높이 최적화</a:t>
            </a:r>
            <a:endParaRPr lang="en-US" sz="1100" dirty="0"/>
          </a:p>
          <a:p>
            <a:pPr marL="0" indent="0" algn="l">
              <a:buNone/>
            </a:pPr>
            <a:r>
              <a:rPr lang="en-US" sz="1100" dirty="0">
                <a:solidFill>
                  <a:srgbClr val="E2E8F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카메라 FOV 중앙에 오도록 배치하여 렌즈 왜곡 영향 최소화 </a:t>
            </a:r>
            <a:endParaRPr lang="en-US" sz="1100" dirty="0"/>
          </a:p>
        </p:txBody>
      </p:sp>
      <p:sp>
        <p:nvSpPr>
          <p:cNvPr id="23" name="Shape 14"/>
          <p:cNvSpPr/>
          <p:nvPr/>
        </p:nvSpPr>
        <p:spPr>
          <a:xfrm>
            <a:off x="4349801" y="1573682"/>
            <a:ext cx="3495751" cy="4905756"/>
          </a:xfrm>
          <a:prstGeom prst="roundRect">
            <a:avLst>
              <a:gd name="adj" fmla="val 1140"/>
            </a:avLst>
          </a:prstGeom>
          <a:solidFill>
            <a:srgbClr val="1E293B">
              <a:alpha val="40000"/>
            </a:srgbClr>
          </a:solidFill>
          <a:ln w="12700">
            <a:solidFill>
              <a:srgbClr val="94A3B8">
                <a:alpha val="10000"/>
              </a:srgbClr>
            </a:solidFill>
            <a:prstDash val="solid"/>
          </a:ln>
        </p:spPr>
      </p:sp>
      <p:pic>
        <p:nvPicPr>
          <p:cNvPr id="24" name="Image 7" descr="preencoded.png"/>
          <p:cNvPicPr>
            <a:picLocks noChangeAspect="1"/>
          </p:cNvPicPr>
          <p:nvPr/>
        </p:nvPicPr>
        <p:blipFill>
          <a:blip r:embed="rId8"/>
          <a:srcRect t="-396" b="-396"/>
          <a:stretch/>
        </p:blipFill>
        <p:spPr>
          <a:xfrm>
            <a:off x="4358945" y="1582826"/>
            <a:ext cx="3473806" cy="38405"/>
          </a:xfrm>
          <a:prstGeom prst="rect">
            <a:avLst/>
          </a:prstGeom>
        </p:spPr>
      </p:pic>
      <p:sp>
        <p:nvSpPr>
          <p:cNvPr id="25" name="Shape 15"/>
          <p:cNvSpPr/>
          <p:nvPr/>
        </p:nvSpPr>
        <p:spPr>
          <a:xfrm>
            <a:off x="4645152" y="2526487"/>
            <a:ext cx="2905049" cy="9144"/>
          </a:xfrm>
          <a:prstGeom prst="rect">
            <a:avLst/>
          </a:prstGeom>
          <a:solidFill>
            <a:srgbClr val="94A3B8">
              <a:alpha val="30000"/>
            </a:srgbClr>
          </a:solidFill>
          <a:ln w="12700">
            <a:solidFill>
              <a:srgbClr val="94A3B8">
                <a:alpha val="0"/>
              </a:srgbClr>
            </a:solidFill>
            <a:prstDash val="solid"/>
          </a:ln>
        </p:spPr>
      </p:sp>
      <p:sp>
        <p:nvSpPr>
          <p:cNvPr id="26" name="Shape 16"/>
          <p:cNvSpPr/>
          <p:nvPr/>
        </p:nvSpPr>
        <p:spPr>
          <a:xfrm>
            <a:off x="4645152" y="1885493"/>
            <a:ext cx="476402" cy="476402"/>
          </a:xfrm>
          <a:prstGeom prst="roundRect">
            <a:avLst>
              <a:gd name="adj" fmla="val 46065"/>
            </a:avLst>
          </a:prstGeom>
          <a:solidFill>
            <a:srgbClr val="34D399">
              <a:alpha val="10000"/>
            </a:srgbClr>
          </a:solidFill>
          <a:ln w="12700">
            <a:solidFill>
              <a:srgbClr val="34D399">
                <a:alpha val="20000"/>
              </a:srgbClr>
            </a:solidFill>
            <a:prstDash val="solid"/>
          </a:ln>
        </p:spPr>
      </p:sp>
      <p:pic>
        <p:nvPicPr>
          <p:cNvPr id="27" name="Image 8" descr="preencoded.png"/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4768596" y="2008937"/>
            <a:ext cx="228600" cy="228600"/>
          </a:xfrm>
          <a:prstGeom prst="rect">
            <a:avLst/>
          </a:prstGeom>
        </p:spPr>
      </p:pic>
      <p:sp>
        <p:nvSpPr>
          <p:cNvPr id="28" name="Text 17"/>
          <p:cNvSpPr txBox="1"/>
          <p:nvPr/>
        </p:nvSpPr>
        <p:spPr>
          <a:xfrm>
            <a:off x="5264201" y="1869034"/>
            <a:ext cx="1594714" cy="28620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500" b="1" dirty="0">
                <a:solidFill>
                  <a:srgbClr val="F1F5F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재질 및 인쇄</a:t>
            </a:r>
            <a:endParaRPr lang="en-US" sz="1500" dirty="0"/>
          </a:p>
        </p:txBody>
      </p:sp>
      <p:sp>
        <p:nvSpPr>
          <p:cNvPr id="29" name="Text 18"/>
          <p:cNvSpPr txBox="1"/>
          <p:nvPr/>
        </p:nvSpPr>
        <p:spPr>
          <a:xfrm>
            <a:off x="5264201" y="2192731"/>
            <a:ext cx="1767535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900" dirty="0">
                <a:solidFill>
                  <a:srgbClr val="94A3B8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인식률을 높이는 물리적 특성</a:t>
            </a:r>
            <a:endParaRPr lang="en-US" sz="900" dirty="0"/>
          </a:p>
        </p:txBody>
      </p:sp>
      <p:pic>
        <p:nvPicPr>
          <p:cNvPr id="30" name="Image 9" descr="preencoded.png"/>
          <p:cNvPicPr>
            <a:picLocks noChangeAspect="1"/>
          </p:cNvPicPr>
          <p:nvPr/>
        </p:nvPicPr>
        <p:blipFill>
          <a:blip r:embed="rId10"/>
          <a:srcRect/>
          <a:stretch/>
        </p:blipFill>
        <p:spPr>
          <a:xfrm>
            <a:off x="4645152" y="2807208"/>
            <a:ext cx="133502" cy="133502"/>
          </a:xfrm>
          <a:prstGeom prst="rect">
            <a:avLst/>
          </a:prstGeom>
        </p:spPr>
      </p:pic>
      <p:sp>
        <p:nvSpPr>
          <p:cNvPr id="31" name="Text 19"/>
          <p:cNvSpPr txBox="1"/>
          <p:nvPr/>
        </p:nvSpPr>
        <p:spPr>
          <a:xfrm>
            <a:off x="5026457" y="2768803"/>
            <a:ext cx="2600554" cy="6483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100" b="1" dirty="0">
                <a:solidFill>
                  <a:srgbClr val="34D39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무광(Matte) 처리 필수</a:t>
            </a:r>
            <a:endParaRPr lang="en-US" sz="1100" dirty="0"/>
          </a:p>
          <a:p>
            <a:pPr marL="0" indent="0" algn="l">
              <a:buNone/>
            </a:pPr>
            <a:r>
              <a:rPr lang="en-US" sz="1100" dirty="0">
                <a:solidFill>
                  <a:srgbClr val="E2E8F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스펙큘러 반사(Specular Reflection)를 방지하여 Blob 소실 예방 </a:t>
            </a:r>
            <a:endParaRPr lang="en-US" sz="1100" dirty="0"/>
          </a:p>
        </p:txBody>
      </p:sp>
      <p:pic>
        <p:nvPicPr>
          <p:cNvPr id="32" name="Image 10" descr="preencoded.png"/>
          <p:cNvPicPr>
            <a:picLocks noChangeAspect="1"/>
          </p:cNvPicPr>
          <p:nvPr/>
        </p:nvPicPr>
        <p:blipFill>
          <a:blip r:embed="rId10"/>
          <a:srcRect/>
          <a:stretch/>
        </p:blipFill>
        <p:spPr>
          <a:xfrm>
            <a:off x="4645152" y="3602736"/>
            <a:ext cx="133502" cy="133502"/>
          </a:xfrm>
          <a:prstGeom prst="rect">
            <a:avLst/>
          </a:prstGeom>
        </p:spPr>
      </p:pic>
      <p:sp>
        <p:nvSpPr>
          <p:cNvPr id="33" name="Text 20"/>
          <p:cNvSpPr txBox="1"/>
          <p:nvPr/>
        </p:nvSpPr>
        <p:spPr>
          <a:xfrm>
            <a:off x="5026457" y="3564331"/>
            <a:ext cx="2600554" cy="6483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100" b="1" dirty="0">
                <a:solidFill>
                  <a:srgbClr val="34D39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고대비(High Contrast)</a:t>
            </a:r>
            <a:endParaRPr lang="en-US" sz="1100" dirty="0"/>
          </a:p>
          <a:p>
            <a:pPr marL="0" indent="0" algn="l">
              <a:buNone/>
            </a:pPr>
            <a:r>
              <a:rPr lang="en-US" sz="1100" dirty="0">
                <a:solidFill>
                  <a:srgbClr val="E2E8F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백색 배경에 진한 흑색 마커 사용 (검출 임계값 구분 명확화) </a:t>
            </a:r>
            <a:endParaRPr lang="en-US" sz="1100" dirty="0"/>
          </a:p>
        </p:txBody>
      </p:sp>
      <p:pic>
        <p:nvPicPr>
          <p:cNvPr id="34" name="Image 11" descr="preencoded.png"/>
          <p:cNvPicPr>
            <a:picLocks noChangeAspect="1"/>
          </p:cNvPicPr>
          <p:nvPr/>
        </p:nvPicPr>
        <p:blipFill>
          <a:blip r:embed="rId10"/>
          <a:srcRect/>
          <a:stretch/>
        </p:blipFill>
        <p:spPr>
          <a:xfrm>
            <a:off x="4645152" y="4397350"/>
            <a:ext cx="133502" cy="133502"/>
          </a:xfrm>
          <a:prstGeom prst="rect">
            <a:avLst/>
          </a:prstGeom>
        </p:spPr>
      </p:pic>
      <p:sp>
        <p:nvSpPr>
          <p:cNvPr id="35" name="Text 21"/>
          <p:cNvSpPr txBox="1"/>
          <p:nvPr/>
        </p:nvSpPr>
        <p:spPr>
          <a:xfrm>
            <a:off x="5026457" y="4359859"/>
            <a:ext cx="2600554" cy="6483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100" b="1" dirty="0">
                <a:solidFill>
                  <a:srgbClr val="34D39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A4 용지 규격 권장</a:t>
            </a:r>
            <a:endParaRPr lang="en-US" sz="1100" dirty="0"/>
          </a:p>
          <a:p>
            <a:pPr marL="0" indent="0" algn="l">
              <a:buNone/>
            </a:pPr>
            <a:r>
              <a:rPr lang="en-US" sz="1100" dirty="0">
                <a:solidFill>
                  <a:srgbClr val="E2E8F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표준 규격 사용으로 현장 교체 용이성 및 평탄도 유지 </a:t>
            </a:r>
            <a:endParaRPr lang="en-US" sz="1100" dirty="0"/>
          </a:p>
        </p:txBody>
      </p:sp>
      <p:sp>
        <p:nvSpPr>
          <p:cNvPr id="36" name="Shape 22"/>
          <p:cNvSpPr/>
          <p:nvPr/>
        </p:nvSpPr>
        <p:spPr>
          <a:xfrm>
            <a:off x="8128102" y="1573682"/>
            <a:ext cx="3495751" cy="4905756"/>
          </a:xfrm>
          <a:prstGeom prst="roundRect">
            <a:avLst>
              <a:gd name="adj" fmla="val 1140"/>
            </a:avLst>
          </a:prstGeom>
          <a:solidFill>
            <a:srgbClr val="1E293B">
              <a:alpha val="40000"/>
            </a:srgbClr>
          </a:solidFill>
          <a:ln w="12700">
            <a:solidFill>
              <a:srgbClr val="94A3B8">
                <a:alpha val="10000"/>
              </a:srgbClr>
            </a:solidFill>
            <a:prstDash val="solid"/>
          </a:ln>
        </p:spPr>
      </p:sp>
      <p:pic>
        <p:nvPicPr>
          <p:cNvPr id="37" name="Image 12" descr="preencoded.png"/>
          <p:cNvPicPr>
            <a:picLocks noChangeAspect="1"/>
          </p:cNvPicPr>
          <p:nvPr/>
        </p:nvPicPr>
        <p:blipFill>
          <a:blip r:embed="rId11"/>
          <a:srcRect t="-393" b="-393"/>
          <a:stretch/>
        </p:blipFill>
        <p:spPr>
          <a:xfrm>
            <a:off x="8137246" y="1582826"/>
            <a:ext cx="3473806" cy="38405"/>
          </a:xfrm>
          <a:prstGeom prst="rect">
            <a:avLst/>
          </a:prstGeom>
        </p:spPr>
      </p:pic>
      <p:sp>
        <p:nvSpPr>
          <p:cNvPr id="38" name="Shape 23"/>
          <p:cNvSpPr/>
          <p:nvPr/>
        </p:nvSpPr>
        <p:spPr>
          <a:xfrm>
            <a:off x="8423453" y="2526487"/>
            <a:ext cx="2905049" cy="9144"/>
          </a:xfrm>
          <a:prstGeom prst="rect">
            <a:avLst/>
          </a:prstGeom>
          <a:solidFill>
            <a:srgbClr val="94A3B8">
              <a:alpha val="30000"/>
            </a:srgbClr>
          </a:solidFill>
          <a:ln w="12700">
            <a:solidFill>
              <a:srgbClr val="94A3B8">
                <a:alpha val="0"/>
              </a:srgbClr>
            </a:solidFill>
            <a:prstDash val="solid"/>
          </a:ln>
        </p:spPr>
      </p:sp>
      <p:sp>
        <p:nvSpPr>
          <p:cNvPr id="39" name="Shape 24"/>
          <p:cNvSpPr/>
          <p:nvPr/>
        </p:nvSpPr>
        <p:spPr>
          <a:xfrm>
            <a:off x="8423453" y="1885493"/>
            <a:ext cx="476402" cy="476402"/>
          </a:xfrm>
          <a:prstGeom prst="roundRect">
            <a:avLst>
              <a:gd name="adj" fmla="val 46065"/>
            </a:avLst>
          </a:prstGeom>
          <a:solidFill>
            <a:srgbClr val="A78BFA">
              <a:alpha val="10000"/>
            </a:srgbClr>
          </a:solidFill>
          <a:ln w="12700">
            <a:solidFill>
              <a:srgbClr val="A78BFA">
                <a:alpha val="20000"/>
              </a:srgbClr>
            </a:solidFill>
            <a:prstDash val="solid"/>
          </a:ln>
        </p:spPr>
      </p:sp>
      <p:pic>
        <p:nvPicPr>
          <p:cNvPr id="40" name="Image 13" descr="preencoded.png"/>
          <p:cNvPicPr>
            <a:picLocks noChangeAspect="1"/>
          </p:cNvPicPr>
          <p:nvPr/>
        </p:nvPicPr>
        <p:blipFill>
          <a:blip r:embed="rId12"/>
          <a:srcRect l="-57" r="-57"/>
          <a:stretch/>
        </p:blipFill>
        <p:spPr>
          <a:xfrm>
            <a:off x="8561527" y="2008937"/>
            <a:ext cx="200254" cy="228600"/>
          </a:xfrm>
          <a:prstGeom prst="rect">
            <a:avLst/>
          </a:prstGeom>
        </p:spPr>
      </p:pic>
      <p:sp>
        <p:nvSpPr>
          <p:cNvPr id="41" name="Text 25"/>
          <p:cNvSpPr txBox="1"/>
          <p:nvPr/>
        </p:nvSpPr>
        <p:spPr>
          <a:xfrm>
            <a:off x="9042502" y="1869034"/>
            <a:ext cx="1680667" cy="28620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500" b="1" dirty="0">
                <a:solidFill>
                  <a:srgbClr val="F1F5F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검출 안정성 확보</a:t>
            </a:r>
            <a:endParaRPr lang="en-US" sz="1500" dirty="0"/>
          </a:p>
        </p:txBody>
      </p:sp>
      <p:sp>
        <p:nvSpPr>
          <p:cNvPr id="42" name="Text 26"/>
          <p:cNvSpPr txBox="1"/>
          <p:nvPr/>
        </p:nvSpPr>
        <p:spPr>
          <a:xfrm>
            <a:off x="9042502" y="2192731"/>
            <a:ext cx="1845259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900" dirty="0">
                <a:solidFill>
                  <a:srgbClr val="94A3B8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하이브리드 및 보조 수단 활용</a:t>
            </a:r>
            <a:endParaRPr lang="en-US" sz="900" dirty="0"/>
          </a:p>
        </p:txBody>
      </p:sp>
      <p:pic>
        <p:nvPicPr>
          <p:cNvPr id="43" name="Image 14" descr="preencoded.png"/>
          <p:cNvPicPr>
            <a:picLocks noChangeAspect="1"/>
          </p:cNvPicPr>
          <p:nvPr/>
        </p:nvPicPr>
        <p:blipFill>
          <a:blip r:embed="rId13"/>
          <a:srcRect/>
          <a:stretch/>
        </p:blipFill>
        <p:spPr>
          <a:xfrm>
            <a:off x="8423453" y="2807208"/>
            <a:ext cx="133502" cy="133502"/>
          </a:xfrm>
          <a:prstGeom prst="rect">
            <a:avLst/>
          </a:prstGeom>
        </p:spPr>
      </p:pic>
      <p:sp>
        <p:nvSpPr>
          <p:cNvPr id="44" name="Text 27"/>
          <p:cNvSpPr txBox="1"/>
          <p:nvPr/>
        </p:nvSpPr>
        <p:spPr>
          <a:xfrm>
            <a:off x="8804758" y="2768803"/>
            <a:ext cx="2600554" cy="6483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100" b="1" dirty="0">
                <a:solidFill>
                  <a:srgbClr val="A78BF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보조 마커 활용</a:t>
            </a:r>
            <a:endParaRPr lang="en-US" sz="1100" dirty="0"/>
          </a:p>
          <a:p>
            <a:pPr marL="0" indent="0" algn="l">
              <a:buNone/>
            </a:pPr>
            <a:r>
              <a:rPr lang="en-US" sz="1100" dirty="0">
                <a:solidFill>
                  <a:srgbClr val="E2E8F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메인 마커 주변에 보조점을 배치하여 일부 가려짐 상황 대비 </a:t>
            </a:r>
            <a:endParaRPr lang="en-US" sz="1100" dirty="0"/>
          </a:p>
        </p:txBody>
      </p:sp>
      <p:pic>
        <p:nvPicPr>
          <p:cNvPr id="45" name="Image 15" descr="preencoded.png"/>
          <p:cNvPicPr>
            <a:picLocks noChangeAspect="1"/>
          </p:cNvPicPr>
          <p:nvPr/>
        </p:nvPicPr>
        <p:blipFill>
          <a:blip r:embed="rId13"/>
          <a:srcRect/>
          <a:stretch/>
        </p:blipFill>
        <p:spPr>
          <a:xfrm>
            <a:off x="8423453" y="3602736"/>
            <a:ext cx="133502" cy="133502"/>
          </a:xfrm>
          <a:prstGeom prst="rect">
            <a:avLst/>
          </a:prstGeom>
        </p:spPr>
      </p:pic>
      <p:sp>
        <p:nvSpPr>
          <p:cNvPr id="46" name="Text 28"/>
          <p:cNvSpPr txBox="1"/>
          <p:nvPr/>
        </p:nvSpPr>
        <p:spPr>
          <a:xfrm>
            <a:off x="8804758" y="3564331"/>
            <a:ext cx="2600554" cy="6483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100" b="1" dirty="0">
                <a:solidFill>
                  <a:srgbClr val="A78BF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QR 코드 하이브리드</a:t>
            </a:r>
            <a:endParaRPr lang="en-US" sz="1100" dirty="0"/>
          </a:p>
          <a:p>
            <a:pPr marL="0" indent="0" algn="l">
              <a:buNone/>
            </a:pPr>
            <a:r>
              <a:rPr lang="en-US" sz="1100" dirty="0">
                <a:solidFill>
                  <a:srgbClr val="E2E8F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중앙에 QR 코드를 배치하여 Station ID 식별 및 대략적 위치 파악 </a:t>
            </a:r>
            <a:endParaRPr lang="en-US" sz="1100" dirty="0"/>
          </a:p>
        </p:txBody>
      </p:sp>
      <p:pic>
        <p:nvPicPr>
          <p:cNvPr id="47" name="Image 16" descr="preencoded.png"/>
          <p:cNvPicPr>
            <a:picLocks noChangeAspect="1"/>
          </p:cNvPicPr>
          <p:nvPr/>
        </p:nvPicPr>
        <p:blipFill>
          <a:blip r:embed="rId13"/>
          <a:srcRect/>
          <a:stretch/>
        </p:blipFill>
        <p:spPr>
          <a:xfrm>
            <a:off x="8423453" y="4397350"/>
            <a:ext cx="133502" cy="133502"/>
          </a:xfrm>
          <a:prstGeom prst="rect">
            <a:avLst/>
          </a:prstGeom>
        </p:spPr>
      </p:pic>
      <p:sp>
        <p:nvSpPr>
          <p:cNvPr id="48" name="Text 29"/>
          <p:cNvSpPr txBox="1"/>
          <p:nvPr/>
        </p:nvSpPr>
        <p:spPr>
          <a:xfrm>
            <a:off x="8804758" y="4359859"/>
            <a:ext cx="2600554" cy="6483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100" b="1" dirty="0">
                <a:solidFill>
                  <a:srgbClr val="A78BF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주변 여백(Margin) 확보</a:t>
            </a:r>
            <a:endParaRPr lang="en-US" sz="1100" dirty="0"/>
          </a:p>
          <a:p>
            <a:pPr marL="0" indent="0" algn="l">
              <a:buNone/>
            </a:pPr>
            <a:r>
              <a:rPr lang="en-US" sz="1100" dirty="0">
                <a:solidFill>
                  <a:srgbClr val="E2E8F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알고리즘의 ROI(관심 영역) 설정 및 노이즈 간섭 방지 </a:t>
            </a:r>
            <a:endParaRPr lang="en-US" sz="1100" dirty="0"/>
          </a:p>
        </p:txBody>
      </p:sp>
      <p:sp>
        <p:nvSpPr>
          <p:cNvPr id="50" name="Text 2">
            <a:extLst>
              <a:ext uri="{FF2B5EF4-FFF2-40B4-BE49-F238E27FC236}">
                <a16:creationId xmlns:a16="http://schemas.microsoft.com/office/drawing/2014/main" id="{339AD2B7-2FB9-40D9-8309-491F9ED914E8}"/>
              </a:ext>
            </a:extLst>
          </p:cNvPr>
          <p:cNvSpPr txBox="1"/>
          <p:nvPr/>
        </p:nvSpPr>
        <p:spPr>
          <a:xfrm>
            <a:off x="11663172" y="6420002"/>
            <a:ext cx="228600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dirty="0">
                <a:solidFill>
                  <a:srgbClr val="47556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11</a:t>
            </a:r>
            <a:endParaRPr lang="en-US" sz="10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0F172A"/>
          </a:solidFill>
          <a:ln w="12700">
            <a:solidFill>
              <a:srgbClr val="FFFFFF">
                <a:alpha val="0"/>
              </a:srgbClr>
            </a:solidFill>
            <a:prstDash val="solid"/>
          </a:ln>
        </p:spPr>
      </p:sp>
      <p:sp>
        <p:nvSpPr>
          <p:cNvPr id="3" name="Shape 1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0B1120"/>
          </a:solidFill>
          <a:ln w="12700">
            <a:solidFill>
              <a:srgbClr val="FFFFFF">
                <a:alpha val="0"/>
              </a:srgbClr>
            </a:solidFill>
            <a:prstDash val="solid"/>
          </a:ln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rcRect t="-1" b="-1"/>
          <a:stretch/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>
            <a:alphaModFix amt="10000"/>
          </a:blip>
          <a:srcRect t="-2" b="-2"/>
          <a:stretch/>
        </p:blipFill>
        <p:spPr>
          <a:xfrm>
            <a:off x="2286000" y="4953305"/>
            <a:ext cx="7619695" cy="2857500"/>
          </a:xfrm>
          <a:prstGeom prst="rect">
            <a:avLst/>
          </a:prstGeom>
        </p:spPr>
      </p:pic>
      <p:sp>
        <p:nvSpPr>
          <p:cNvPr id="6" name="Shape 2"/>
          <p:cNvSpPr/>
          <p:nvPr/>
        </p:nvSpPr>
        <p:spPr>
          <a:xfrm>
            <a:off x="571500" y="1191463"/>
            <a:ext cx="11048695" cy="9144"/>
          </a:xfrm>
          <a:prstGeom prst="rect">
            <a:avLst/>
          </a:prstGeom>
          <a:solidFill>
            <a:srgbClr val="94A3B8">
              <a:alpha val="20000"/>
            </a:srgbClr>
          </a:solidFill>
          <a:ln w="12700">
            <a:solidFill>
              <a:srgbClr val="94A3B8">
                <a:alpha val="0"/>
              </a:srgbClr>
            </a:solidFill>
            <a:prstDash val="solid"/>
          </a:ln>
        </p:spPr>
      </p:sp>
      <p:sp>
        <p:nvSpPr>
          <p:cNvPr id="7" name="Text 3"/>
          <p:cNvSpPr txBox="1"/>
          <p:nvPr/>
        </p:nvSpPr>
        <p:spPr>
          <a:xfrm>
            <a:off x="571500" y="381305"/>
            <a:ext cx="2606040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b="1" kern="0" spc="150" dirty="0">
                <a:solidFill>
                  <a:srgbClr val="38BDF8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CONCLUSION &amp; NEXT STEPS</a:t>
            </a:r>
            <a:endParaRPr lang="en-US" sz="1000" dirty="0"/>
          </a:p>
        </p:txBody>
      </p:sp>
      <p:sp>
        <p:nvSpPr>
          <p:cNvPr id="8" name="Text 4"/>
          <p:cNvSpPr txBox="1"/>
          <p:nvPr/>
        </p:nvSpPr>
        <p:spPr>
          <a:xfrm>
            <a:off x="571500" y="629107"/>
            <a:ext cx="3766414" cy="4197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27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결론 및 향후 과제</a:t>
            </a:r>
            <a:endParaRPr lang="en-US" sz="2700" dirty="0"/>
          </a:p>
        </p:txBody>
      </p:sp>
      <p:sp>
        <p:nvSpPr>
          <p:cNvPr id="9" name="Text 5"/>
          <p:cNvSpPr txBox="1"/>
          <p:nvPr/>
        </p:nvSpPr>
        <p:spPr>
          <a:xfrm>
            <a:off x="10173614" y="583387"/>
            <a:ext cx="144841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buNone/>
            </a:pPr>
            <a:r>
              <a:rPr lang="en-US" sz="1200" dirty="0">
                <a:solidFill>
                  <a:srgbClr val="94A3B8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프로젝트 성과 요약 및</a:t>
            </a:r>
            <a:endParaRPr lang="en-US" sz="1200" dirty="0"/>
          </a:p>
          <a:p>
            <a:pPr marL="0" indent="0" algn="r">
              <a:buNone/>
            </a:pPr>
            <a:r>
              <a:rPr lang="en-US" sz="1200" dirty="0">
                <a:solidFill>
                  <a:srgbClr val="94A3B8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미래 발전 방향</a:t>
            </a:r>
            <a:endParaRPr lang="en-US" sz="120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rcRect t="-11" b="-11"/>
          <a:stretch/>
        </p:blipFill>
        <p:spPr>
          <a:xfrm>
            <a:off x="571500" y="1478585"/>
            <a:ext cx="11048695" cy="1779422"/>
          </a:xfrm>
          <a:prstGeom prst="rect">
            <a:avLst/>
          </a:prstGeom>
        </p:spPr>
      </p:pic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914400" y="1986991"/>
            <a:ext cx="761695" cy="761695"/>
          </a:xfrm>
          <a:prstGeom prst="rect">
            <a:avLst/>
          </a:prstGeom>
        </p:spPr>
      </p:pic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1123798" y="2196389"/>
            <a:ext cx="342900" cy="342900"/>
          </a:xfrm>
          <a:prstGeom prst="rect">
            <a:avLst/>
          </a:prstGeom>
        </p:spPr>
      </p:pic>
      <p:sp>
        <p:nvSpPr>
          <p:cNvPr id="13" name="Text 6"/>
          <p:cNvSpPr txBox="1"/>
          <p:nvPr/>
        </p:nvSpPr>
        <p:spPr>
          <a:xfrm>
            <a:off x="1962302" y="1773936"/>
            <a:ext cx="9477756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800" b="1" dirty="0">
                <a:solidFill>
                  <a:srgbClr val="F0F9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AMR 도킹을 위한 최적의 선택: </a:t>
            </a:r>
            <a:r>
              <a:rPr lang="en-US" sz="1800" b="1" dirty="0">
                <a:solidFill>
                  <a:srgbClr val="38BDF8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SimpleBlobDetector</a:t>
            </a:r>
            <a:endParaRPr lang="en-US" sz="1800" dirty="0"/>
          </a:p>
        </p:txBody>
      </p:sp>
      <p:sp>
        <p:nvSpPr>
          <p:cNvPr id="14" name="Text 7"/>
          <p:cNvSpPr txBox="1"/>
          <p:nvPr/>
        </p:nvSpPr>
        <p:spPr>
          <a:xfrm>
            <a:off x="1962302" y="2231136"/>
            <a:ext cx="9439351" cy="7342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200" dirty="0">
                <a:solidFill>
                  <a:srgbClr val="CBD5E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본 프로젝트를 통해 </a:t>
            </a:r>
            <a:r>
              <a:rPr lang="en-US" sz="1200" b="1" dirty="0">
                <a:solidFill>
                  <a:srgbClr val="38BDF8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SimpleBlobDetector</a:t>
            </a:r>
            <a:r>
              <a:rPr lang="en-US" sz="1200" dirty="0">
                <a:solidFill>
                  <a:srgbClr val="CBD5E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가 도킹 포인트 검출에 가장 적합함을 입증했습니다. </a:t>
            </a:r>
            <a:r>
              <a:rPr lang="en-US" sz="1200" dirty="0">
                <a:solidFill>
                  <a:srgbClr val="F8717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FAST/GFTT</a:t>
            </a:r>
            <a:r>
              <a:rPr lang="en-US" sz="1200" dirty="0">
                <a:solidFill>
                  <a:srgbClr val="CBD5E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는 노이즈가 과다하고, </a:t>
            </a:r>
            <a:r>
              <a:rPr lang="en-US" sz="1200" dirty="0">
                <a:solidFill>
                  <a:srgbClr val="FBBF24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MSER</a:t>
            </a:r>
            <a:r>
              <a:rPr lang="en-US" sz="1200" dirty="0">
                <a:solidFill>
                  <a:srgbClr val="CBD5E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은 후처리가 복잡하며, </a:t>
            </a:r>
            <a:r>
              <a:rPr lang="en-US" sz="1200" dirty="0">
                <a:solidFill>
                  <a:srgbClr val="FBBF24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Hough Circle</a:t>
            </a:r>
            <a:r>
              <a:rPr lang="en-US" sz="1200" dirty="0">
                <a:solidFill>
                  <a:srgbClr val="CBD5E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은 과검출 경향이 있었습니다. 반면, Blob 방식은 </a:t>
            </a:r>
            <a:r>
              <a:rPr lang="en-US" sz="1200" b="1" dirty="0">
                <a:solidFill>
                  <a:srgbClr val="38BDF8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높은 정밀도, 빠른 연산 속도, 안정적인 중심점 추출</a:t>
            </a:r>
            <a:r>
              <a:rPr lang="en-US" sz="1200" dirty="0">
                <a:solidFill>
                  <a:srgbClr val="CBD5E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을 동시에 달성했습니다. </a:t>
            </a:r>
            <a:endParaRPr lang="en-US" sz="1200" dirty="0"/>
          </a:p>
        </p:txBody>
      </p:sp>
      <p:sp>
        <p:nvSpPr>
          <p:cNvPr id="15" name="Text 8"/>
          <p:cNvSpPr txBox="1"/>
          <p:nvPr/>
        </p:nvSpPr>
        <p:spPr>
          <a:xfrm>
            <a:off x="857707" y="3638398"/>
            <a:ext cx="10877702" cy="2578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300" b="1" dirty="0">
                <a:solidFill>
                  <a:srgbClr val="94A3B8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FUTURE ROADMAP </a:t>
            </a:r>
            <a:endParaRPr lang="en-US" sz="1300" dirty="0"/>
          </a:p>
        </p:txBody>
      </p:sp>
      <p:sp>
        <p:nvSpPr>
          <p:cNvPr id="16" name="Shape 9"/>
          <p:cNvSpPr/>
          <p:nvPr/>
        </p:nvSpPr>
        <p:spPr>
          <a:xfrm>
            <a:off x="571500" y="3638398"/>
            <a:ext cx="9084564" cy="9144"/>
          </a:xfrm>
          <a:prstGeom prst="rect">
            <a:avLst/>
          </a:prstGeom>
          <a:solidFill>
            <a:srgbClr val="94A3B8">
              <a:alpha val="20000"/>
            </a:srgbClr>
          </a:solidFill>
          <a:ln w="12700">
            <a:solidFill>
              <a:srgbClr val="FFFFFF">
                <a:alpha val="0"/>
              </a:srgbClr>
            </a:solidFill>
            <a:prstDash val="solid"/>
          </a:ln>
        </p:spPr>
      </p:sp>
      <p:pic>
        <p:nvPicPr>
          <p:cNvPr id="17" name="Image 5" descr="preencoded.png"/>
          <p:cNvPicPr>
            <a:picLocks noChangeAspect="1"/>
          </p:cNvPicPr>
          <p:nvPr/>
        </p:nvPicPr>
        <p:blipFill>
          <a:blip r:embed="rId8"/>
          <a:srcRect t="-842" b="-842"/>
          <a:stretch/>
        </p:blipFill>
        <p:spPr>
          <a:xfrm>
            <a:off x="571500" y="3681374"/>
            <a:ext cx="190195" cy="171907"/>
          </a:xfrm>
          <a:prstGeom prst="rect">
            <a:avLst/>
          </a:prstGeom>
        </p:spPr>
      </p:pic>
      <p:sp>
        <p:nvSpPr>
          <p:cNvPr id="18" name="Shape 10"/>
          <p:cNvSpPr/>
          <p:nvPr/>
        </p:nvSpPr>
        <p:spPr>
          <a:xfrm>
            <a:off x="571500" y="4086454"/>
            <a:ext cx="3524098" cy="2009851"/>
          </a:xfrm>
          <a:prstGeom prst="roundRect">
            <a:avLst>
              <a:gd name="adj" fmla="val 3450"/>
            </a:avLst>
          </a:prstGeom>
          <a:solidFill>
            <a:srgbClr val="1E293B">
              <a:alpha val="30000"/>
            </a:srgbClr>
          </a:solidFill>
          <a:ln w="12700">
            <a:solidFill>
              <a:srgbClr val="94A3B8">
                <a:alpha val="10000"/>
              </a:srgbClr>
            </a:solidFill>
            <a:prstDash val="solid"/>
          </a:ln>
        </p:spPr>
      </p:sp>
      <p:sp>
        <p:nvSpPr>
          <p:cNvPr id="19" name="Text 11"/>
          <p:cNvSpPr txBox="1"/>
          <p:nvPr/>
        </p:nvSpPr>
        <p:spPr>
          <a:xfrm>
            <a:off x="3485693" y="3952951"/>
            <a:ext cx="781812" cy="85770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4500" b="1" dirty="0">
                <a:solidFill>
                  <a:srgbClr val="FFFFFF">
                    <a:alpha val="3000"/>
                  </a:srgb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01</a:t>
            </a:r>
            <a:endParaRPr lang="en-US" sz="4500" dirty="0"/>
          </a:p>
        </p:txBody>
      </p:sp>
      <p:sp>
        <p:nvSpPr>
          <p:cNvPr id="20" name="Shape 12"/>
          <p:cNvSpPr/>
          <p:nvPr/>
        </p:nvSpPr>
        <p:spPr>
          <a:xfrm>
            <a:off x="819302" y="4333342"/>
            <a:ext cx="418795" cy="418795"/>
          </a:xfrm>
          <a:prstGeom prst="roundRect">
            <a:avLst>
              <a:gd name="adj" fmla="val 49623"/>
            </a:avLst>
          </a:prstGeom>
          <a:solidFill>
            <a:srgbClr val="0F172A">
              <a:alpha val="50000"/>
            </a:srgbClr>
          </a:solidFill>
          <a:ln w="12700">
            <a:solidFill>
              <a:srgbClr val="FBBF24">
                <a:alpha val="20000"/>
              </a:srgbClr>
            </a:solidFill>
            <a:prstDash val="solid"/>
          </a:ln>
        </p:spPr>
      </p:sp>
      <p:pic>
        <p:nvPicPr>
          <p:cNvPr id="21" name="Image 6" descr="preencoded.png"/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933602" y="4447642"/>
            <a:ext cx="190195" cy="190195"/>
          </a:xfrm>
          <a:prstGeom prst="rect">
            <a:avLst/>
          </a:prstGeom>
        </p:spPr>
      </p:pic>
      <p:sp>
        <p:nvSpPr>
          <p:cNvPr id="22" name="Text 13"/>
          <p:cNvSpPr txBox="1"/>
          <p:nvPr/>
        </p:nvSpPr>
        <p:spPr>
          <a:xfrm>
            <a:off x="819302" y="4895698"/>
            <a:ext cx="3219602" cy="2578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300" b="1" dirty="0">
                <a:solidFill>
                  <a:srgbClr val="E2E8F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다양한 조명 환경 테스트</a:t>
            </a:r>
            <a:endParaRPr lang="en-US" sz="1300" dirty="0"/>
          </a:p>
        </p:txBody>
      </p:sp>
      <p:sp>
        <p:nvSpPr>
          <p:cNvPr id="23" name="Text 14"/>
          <p:cNvSpPr txBox="1"/>
          <p:nvPr/>
        </p:nvSpPr>
        <p:spPr>
          <a:xfrm>
            <a:off x="819302" y="5247742"/>
            <a:ext cx="3105302" cy="6007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000" dirty="0">
                <a:solidFill>
                  <a:srgbClr val="94A3B8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공장이나 창고의 가변적인 조도 환경(역광, 그림자, 점멸등)에서도 안정적으로 마커를 검출할 수 있도록 알고리즘 강건성 테스트 및 보정 로직 고도화</a:t>
            </a:r>
            <a:endParaRPr lang="en-US" sz="1000" dirty="0"/>
          </a:p>
        </p:txBody>
      </p:sp>
      <p:sp>
        <p:nvSpPr>
          <p:cNvPr id="24" name="Shape 15"/>
          <p:cNvSpPr/>
          <p:nvPr/>
        </p:nvSpPr>
        <p:spPr>
          <a:xfrm>
            <a:off x="4334256" y="4086454"/>
            <a:ext cx="3524098" cy="2009851"/>
          </a:xfrm>
          <a:prstGeom prst="roundRect">
            <a:avLst>
              <a:gd name="adj" fmla="val 3450"/>
            </a:avLst>
          </a:prstGeom>
          <a:solidFill>
            <a:srgbClr val="1E293B">
              <a:alpha val="30000"/>
            </a:srgbClr>
          </a:solidFill>
          <a:ln w="12700">
            <a:solidFill>
              <a:srgbClr val="94A3B8">
                <a:alpha val="10000"/>
              </a:srgbClr>
            </a:solidFill>
            <a:prstDash val="solid"/>
          </a:ln>
        </p:spPr>
      </p:sp>
      <p:sp>
        <p:nvSpPr>
          <p:cNvPr id="25" name="Text 16"/>
          <p:cNvSpPr txBox="1"/>
          <p:nvPr/>
        </p:nvSpPr>
        <p:spPr>
          <a:xfrm>
            <a:off x="7247534" y="3952951"/>
            <a:ext cx="781812" cy="85770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4500" b="1" dirty="0">
                <a:solidFill>
                  <a:srgbClr val="FFFFFF">
                    <a:alpha val="3000"/>
                  </a:srgb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02</a:t>
            </a:r>
            <a:endParaRPr lang="en-US" sz="4500" dirty="0"/>
          </a:p>
        </p:txBody>
      </p:sp>
      <p:sp>
        <p:nvSpPr>
          <p:cNvPr id="26" name="Shape 17"/>
          <p:cNvSpPr/>
          <p:nvPr/>
        </p:nvSpPr>
        <p:spPr>
          <a:xfrm>
            <a:off x="4581144" y="4333342"/>
            <a:ext cx="418795" cy="418795"/>
          </a:xfrm>
          <a:prstGeom prst="roundRect">
            <a:avLst>
              <a:gd name="adj" fmla="val 49623"/>
            </a:avLst>
          </a:prstGeom>
          <a:solidFill>
            <a:srgbClr val="0F172A">
              <a:alpha val="50000"/>
            </a:srgbClr>
          </a:solidFill>
          <a:ln w="12700">
            <a:solidFill>
              <a:srgbClr val="34D399">
                <a:alpha val="20000"/>
              </a:srgbClr>
            </a:solidFill>
            <a:prstDash val="solid"/>
          </a:ln>
        </p:spPr>
      </p:sp>
      <p:pic>
        <p:nvPicPr>
          <p:cNvPr id="27" name="Image 7" descr="preencoded.png"/>
          <p:cNvPicPr>
            <a:picLocks noChangeAspect="1"/>
          </p:cNvPicPr>
          <p:nvPr/>
        </p:nvPicPr>
        <p:blipFill>
          <a:blip r:embed="rId10"/>
          <a:srcRect/>
          <a:stretch/>
        </p:blipFill>
        <p:spPr>
          <a:xfrm>
            <a:off x="4695444" y="4447642"/>
            <a:ext cx="190195" cy="190195"/>
          </a:xfrm>
          <a:prstGeom prst="rect">
            <a:avLst/>
          </a:prstGeom>
        </p:spPr>
      </p:pic>
      <p:sp>
        <p:nvSpPr>
          <p:cNvPr id="28" name="Text 18"/>
          <p:cNvSpPr txBox="1"/>
          <p:nvPr/>
        </p:nvSpPr>
        <p:spPr>
          <a:xfrm>
            <a:off x="4581144" y="4895698"/>
            <a:ext cx="3219602" cy="2578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300" b="1" dirty="0">
                <a:solidFill>
                  <a:srgbClr val="E2E8F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실제 AMR 하드웨어 통합</a:t>
            </a:r>
            <a:endParaRPr lang="en-US" sz="1300" dirty="0"/>
          </a:p>
        </p:txBody>
      </p:sp>
      <p:sp>
        <p:nvSpPr>
          <p:cNvPr id="29" name="Text 19"/>
          <p:cNvSpPr txBox="1"/>
          <p:nvPr/>
        </p:nvSpPr>
        <p:spPr>
          <a:xfrm>
            <a:off x="4581144" y="5247742"/>
            <a:ext cx="3105302" cy="6007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000" dirty="0">
                <a:solidFill>
                  <a:srgbClr val="94A3B8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Python 시뮬레이션을 넘어, 실제 AMR 로봇의 ROS2 네비게이션 스택과 연동하여 주행 제어 루프(Closed-loop Control) 내에서 실시간 도킹 성능 검증</a:t>
            </a:r>
            <a:endParaRPr lang="en-US" sz="1000" dirty="0"/>
          </a:p>
        </p:txBody>
      </p:sp>
      <p:sp>
        <p:nvSpPr>
          <p:cNvPr id="30" name="Shape 20"/>
          <p:cNvSpPr/>
          <p:nvPr/>
        </p:nvSpPr>
        <p:spPr>
          <a:xfrm>
            <a:off x="8096098" y="4086454"/>
            <a:ext cx="3524098" cy="2009851"/>
          </a:xfrm>
          <a:prstGeom prst="roundRect">
            <a:avLst>
              <a:gd name="adj" fmla="val 3450"/>
            </a:avLst>
          </a:prstGeom>
          <a:solidFill>
            <a:srgbClr val="1E293B">
              <a:alpha val="30000"/>
            </a:srgbClr>
          </a:solidFill>
          <a:ln w="12700">
            <a:solidFill>
              <a:srgbClr val="94A3B8">
                <a:alpha val="10000"/>
              </a:srgbClr>
            </a:solidFill>
            <a:prstDash val="solid"/>
          </a:ln>
        </p:spPr>
      </p:sp>
      <p:sp>
        <p:nvSpPr>
          <p:cNvPr id="31" name="Text 21"/>
          <p:cNvSpPr txBox="1"/>
          <p:nvPr/>
        </p:nvSpPr>
        <p:spPr>
          <a:xfrm>
            <a:off x="11010290" y="3952951"/>
            <a:ext cx="781812" cy="85770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4500" b="1" dirty="0">
                <a:solidFill>
                  <a:srgbClr val="FFFFFF">
                    <a:alpha val="3000"/>
                  </a:srgb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03</a:t>
            </a:r>
            <a:endParaRPr lang="en-US" sz="4500" dirty="0"/>
          </a:p>
        </p:txBody>
      </p:sp>
      <p:sp>
        <p:nvSpPr>
          <p:cNvPr id="32" name="Shape 22"/>
          <p:cNvSpPr/>
          <p:nvPr/>
        </p:nvSpPr>
        <p:spPr>
          <a:xfrm>
            <a:off x="8343900" y="4333342"/>
            <a:ext cx="418795" cy="418795"/>
          </a:xfrm>
          <a:prstGeom prst="roundRect">
            <a:avLst>
              <a:gd name="adj" fmla="val 49623"/>
            </a:avLst>
          </a:prstGeom>
          <a:solidFill>
            <a:srgbClr val="0F172A">
              <a:alpha val="50000"/>
            </a:srgbClr>
          </a:solidFill>
          <a:ln w="12700">
            <a:solidFill>
              <a:srgbClr val="A78BFA">
                <a:alpha val="20000"/>
              </a:srgbClr>
            </a:solidFill>
            <a:prstDash val="solid"/>
          </a:ln>
        </p:spPr>
      </p:sp>
      <p:pic>
        <p:nvPicPr>
          <p:cNvPr id="33" name="Image 8" descr="preencoded.png"/>
          <p:cNvPicPr>
            <a:picLocks noChangeAspect="1"/>
          </p:cNvPicPr>
          <p:nvPr/>
        </p:nvPicPr>
        <p:blipFill>
          <a:blip r:embed="rId11"/>
          <a:srcRect/>
          <a:stretch/>
        </p:blipFill>
        <p:spPr>
          <a:xfrm>
            <a:off x="8458200" y="4447642"/>
            <a:ext cx="190195" cy="190195"/>
          </a:xfrm>
          <a:prstGeom prst="rect">
            <a:avLst/>
          </a:prstGeom>
        </p:spPr>
      </p:pic>
      <p:sp>
        <p:nvSpPr>
          <p:cNvPr id="34" name="Text 23"/>
          <p:cNvSpPr txBox="1"/>
          <p:nvPr/>
        </p:nvSpPr>
        <p:spPr>
          <a:xfrm>
            <a:off x="8343900" y="4895698"/>
            <a:ext cx="3219602" cy="2578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300" b="1" dirty="0">
                <a:solidFill>
                  <a:srgbClr val="E2E8F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딥러닝 기반 모델 비교</a:t>
            </a:r>
            <a:endParaRPr lang="en-US" sz="1300" dirty="0"/>
          </a:p>
        </p:txBody>
      </p:sp>
      <p:sp>
        <p:nvSpPr>
          <p:cNvPr id="35" name="Text 24"/>
          <p:cNvSpPr txBox="1"/>
          <p:nvPr/>
        </p:nvSpPr>
        <p:spPr>
          <a:xfrm>
            <a:off x="8343900" y="5247742"/>
            <a:ext cx="3105302" cy="6007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000" dirty="0">
                <a:solidFill>
                  <a:srgbClr val="94A3B8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YOLOv8 또는 NanoDet 등 경량 딥러닝 객체 검출 모델을 적용하여, 기존 CV 알고리즘과의 검출 정확도, 연산 효율성(FPS), 하드웨어 부하 비교 분석</a:t>
            </a:r>
            <a:endParaRPr lang="en-US" sz="1000" dirty="0"/>
          </a:p>
        </p:txBody>
      </p:sp>
      <p:sp>
        <p:nvSpPr>
          <p:cNvPr id="37" name="Text 2">
            <a:extLst>
              <a:ext uri="{FF2B5EF4-FFF2-40B4-BE49-F238E27FC236}">
                <a16:creationId xmlns:a16="http://schemas.microsoft.com/office/drawing/2014/main" id="{AC05D44E-45E7-4F0C-84CA-235AE9AE7EA1}"/>
              </a:ext>
            </a:extLst>
          </p:cNvPr>
          <p:cNvSpPr txBox="1"/>
          <p:nvPr/>
        </p:nvSpPr>
        <p:spPr>
          <a:xfrm>
            <a:off x="11663172" y="6420002"/>
            <a:ext cx="228600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dirty="0">
                <a:solidFill>
                  <a:srgbClr val="47556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12</a:t>
            </a:r>
            <a:endParaRPr lang="en-US" sz="10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0F172A"/>
          </a:solidFill>
          <a:ln w="12700">
            <a:solidFill>
              <a:srgbClr val="FFFFFF">
                <a:alpha val="0"/>
              </a:srgbClr>
            </a:solidFill>
            <a:prstDash val="solid"/>
          </a:ln>
        </p:spPr>
      </p:sp>
      <p:sp>
        <p:nvSpPr>
          <p:cNvPr id="3" name="Shape 1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0B1120"/>
          </a:solidFill>
          <a:ln w="12700">
            <a:solidFill>
              <a:srgbClr val="FFFFFF">
                <a:alpha val="0"/>
              </a:srgbClr>
            </a:solidFill>
            <a:prstDash val="solid"/>
          </a:ln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>
            <a:alphaModFix amt="15000"/>
          </a:blip>
          <a:srcRect/>
          <a:stretch/>
        </p:blipFill>
        <p:spPr>
          <a:xfrm>
            <a:off x="-609905" y="-685800"/>
            <a:ext cx="5715000" cy="5715000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>
            <a:alphaModFix amt="15000"/>
          </a:blip>
          <a:srcRect/>
          <a:stretch/>
        </p:blipFill>
        <p:spPr>
          <a:xfrm>
            <a:off x="8039405" y="2781605"/>
            <a:ext cx="4762195" cy="4762195"/>
          </a:xfrm>
          <a:prstGeom prst="rect">
            <a:avLst/>
          </a:prstGeom>
        </p:spPr>
      </p:pic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rcRect t="-2083" b="-2083"/>
          <a:stretch/>
        </p:blipFill>
        <p:spPr>
          <a:xfrm>
            <a:off x="4063594" y="0"/>
            <a:ext cx="9144" cy="6858000"/>
          </a:xfrm>
          <a:prstGeom prst="rect">
            <a:avLst/>
          </a:prstGeom>
        </p:spPr>
      </p:pic>
      <p:pic>
        <p:nvPicPr>
          <p:cNvPr id="7" name="Image 3" descr="preencoded.png"/>
          <p:cNvPicPr>
            <a:picLocks noChangeAspect="1"/>
          </p:cNvPicPr>
          <p:nvPr/>
        </p:nvPicPr>
        <p:blipFill>
          <a:blip r:embed="rId6"/>
          <a:srcRect l="-2083" r="-2083"/>
          <a:stretch/>
        </p:blipFill>
        <p:spPr>
          <a:xfrm>
            <a:off x="0" y="1143000"/>
            <a:ext cx="12191695" cy="9144"/>
          </a:xfrm>
          <a:prstGeom prst="rect">
            <a:avLst/>
          </a:prstGeom>
        </p:spPr>
      </p:pic>
      <p:pic>
        <p:nvPicPr>
          <p:cNvPr id="8" name="Image 4" descr="preencoded.png"/>
          <p:cNvPicPr>
            <a:picLocks noChangeAspect="1"/>
          </p:cNvPicPr>
          <p:nvPr/>
        </p:nvPicPr>
        <p:blipFill>
          <a:blip r:embed="rId6"/>
          <a:srcRect l="-2083" r="-2083"/>
          <a:stretch/>
        </p:blipFill>
        <p:spPr>
          <a:xfrm>
            <a:off x="0" y="6277356"/>
            <a:ext cx="12191695" cy="9144"/>
          </a:xfrm>
          <a:prstGeom prst="rect">
            <a:avLst/>
          </a:prstGeom>
        </p:spPr>
      </p:pic>
      <p:sp>
        <p:nvSpPr>
          <p:cNvPr id="9" name="Shape 2"/>
          <p:cNvSpPr/>
          <p:nvPr/>
        </p:nvSpPr>
        <p:spPr>
          <a:xfrm>
            <a:off x="0" y="0"/>
            <a:ext cx="4638751" cy="6858000"/>
          </a:xfrm>
          <a:prstGeom prst="rect">
            <a:avLst/>
          </a:prstGeom>
          <a:solidFill>
            <a:srgbClr val="0F172A">
              <a:alpha val="30000"/>
            </a:srgbClr>
          </a:solidFill>
          <a:ln/>
        </p:spPr>
      </p:sp>
      <p:sp>
        <p:nvSpPr>
          <p:cNvPr id="10" name="Shape 3"/>
          <p:cNvSpPr/>
          <p:nvPr/>
        </p:nvSpPr>
        <p:spPr>
          <a:xfrm>
            <a:off x="4629607" y="0"/>
            <a:ext cx="9144" cy="6858000"/>
          </a:xfrm>
          <a:prstGeom prst="rect">
            <a:avLst/>
          </a:prstGeom>
          <a:solidFill>
            <a:srgbClr val="38BDF8">
              <a:alpha val="10000"/>
            </a:srgbClr>
          </a:solidFill>
          <a:ln w="12700">
            <a:solidFill>
              <a:srgbClr val="38BDF8">
                <a:alpha val="0"/>
              </a:srgbClr>
            </a:solidFill>
            <a:prstDash val="solid"/>
          </a:ln>
        </p:spPr>
      </p:sp>
      <p:sp>
        <p:nvSpPr>
          <p:cNvPr id="11" name="Shape 4"/>
          <p:cNvSpPr/>
          <p:nvPr/>
        </p:nvSpPr>
        <p:spPr>
          <a:xfrm>
            <a:off x="571500" y="1440180"/>
            <a:ext cx="190195" cy="19202"/>
          </a:xfrm>
          <a:prstGeom prst="rect">
            <a:avLst/>
          </a:prstGeom>
          <a:solidFill>
            <a:srgbClr val="38BDF8"/>
          </a:solidFill>
          <a:ln w="12700">
            <a:solidFill>
              <a:srgbClr val="FFFFFF">
                <a:alpha val="0"/>
              </a:srgbClr>
            </a:solidFill>
            <a:prstDash val="solid"/>
          </a:ln>
        </p:spPr>
      </p:sp>
      <p:sp>
        <p:nvSpPr>
          <p:cNvPr id="12" name="Text 5"/>
          <p:cNvSpPr txBox="1"/>
          <p:nvPr/>
        </p:nvSpPr>
        <p:spPr>
          <a:xfrm>
            <a:off x="857707" y="1440180"/>
            <a:ext cx="1705356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b="1" kern="0" spc="150" dirty="0">
                <a:solidFill>
                  <a:srgbClr val="38BDF8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PROJECT OVERVIEW</a:t>
            </a:r>
            <a:endParaRPr lang="en-US" sz="1000" dirty="0"/>
          </a:p>
        </p:txBody>
      </p:sp>
      <p:sp>
        <p:nvSpPr>
          <p:cNvPr id="13" name="Text 6"/>
          <p:cNvSpPr txBox="1"/>
          <p:nvPr/>
        </p:nvSpPr>
        <p:spPr>
          <a:xfrm>
            <a:off x="571500" y="1792224"/>
            <a:ext cx="3876142" cy="5532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3600" b="1" dirty="0">
                <a:solidFill>
                  <a:srgbClr val="F8FAF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AMR 자동 도킹의</a:t>
            </a:r>
            <a:endParaRPr lang="en-US" sz="3600" dirty="0"/>
          </a:p>
        </p:txBody>
      </p:sp>
      <p:sp>
        <p:nvSpPr>
          <p:cNvPr id="14" name="Text 7"/>
          <p:cNvSpPr txBox="1"/>
          <p:nvPr/>
        </p:nvSpPr>
        <p:spPr>
          <a:xfrm>
            <a:off x="571500" y="2340864"/>
            <a:ext cx="3791102" cy="5532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3600" b="1" dirty="0">
                <a:solidFill>
                  <a:srgbClr val="38BDF8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핵심 필요성</a:t>
            </a:r>
            <a:endParaRPr lang="en-US" sz="3600" dirty="0"/>
          </a:p>
        </p:txBody>
      </p:sp>
      <p:sp>
        <p:nvSpPr>
          <p:cNvPr id="15" name="Shape 8"/>
          <p:cNvSpPr/>
          <p:nvPr/>
        </p:nvSpPr>
        <p:spPr>
          <a:xfrm>
            <a:off x="571500" y="3175711"/>
            <a:ext cx="28346" cy="828446"/>
          </a:xfrm>
          <a:prstGeom prst="rect">
            <a:avLst/>
          </a:prstGeom>
          <a:solidFill>
            <a:srgbClr val="1E293B"/>
          </a:solidFill>
          <a:ln w="12700">
            <a:solidFill>
              <a:srgbClr val="1E293B">
                <a:alpha val="0"/>
              </a:srgbClr>
            </a:solidFill>
            <a:prstDash val="solid"/>
          </a:ln>
        </p:spPr>
      </p:sp>
      <p:sp>
        <p:nvSpPr>
          <p:cNvPr id="16" name="Text 9"/>
          <p:cNvSpPr txBox="1"/>
          <p:nvPr/>
        </p:nvSpPr>
        <p:spPr>
          <a:xfrm>
            <a:off x="790956" y="3175711"/>
            <a:ext cx="3503066" cy="2770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300" dirty="0">
                <a:solidFill>
                  <a:srgbClr val="94A3B8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기존 하드웨어의 물리적 한계를 극복하고,</a:t>
            </a:r>
            <a:endParaRPr lang="en-US" sz="1300" dirty="0"/>
          </a:p>
        </p:txBody>
      </p:sp>
      <p:sp>
        <p:nvSpPr>
          <p:cNvPr id="17" name="Text 10"/>
          <p:cNvSpPr txBox="1"/>
          <p:nvPr/>
        </p:nvSpPr>
        <p:spPr>
          <a:xfrm>
            <a:off x="790956" y="3450031"/>
            <a:ext cx="3458261" cy="2770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300" dirty="0">
                <a:solidFill>
                  <a:srgbClr val="94A3B8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완전한 무인 자동화를 실현하기 위해</a:t>
            </a:r>
            <a:endParaRPr lang="en-US" sz="1300" dirty="0"/>
          </a:p>
        </p:txBody>
      </p:sp>
      <p:sp>
        <p:nvSpPr>
          <p:cNvPr id="18" name="Text 11"/>
          <p:cNvSpPr txBox="1"/>
          <p:nvPr/>
        </p:nvSpPr>
        <p:spPr>
          <a:xfrm>
            <a:off x="790956" y="3724351"/>
            <a:ext cx="3873398" cy="2770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300" b="1" dirty="0">
                <a:solidFill>
                  <a:srgbClr val="94A3B8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비전 기반 정밀 도킹 시스템</a:t>
            </a:r>
            <a:r>
              <a:rPr lang="en-US" sz="1300" dirty="0">
                <a:solidFill>
                  <a:srgbClr val="94A3B8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은 필수적입니다.</a:t>
            </a:r>
            <a:endParaRPr lang="en-US" sz="1300" dirty="0"/>
          </a:p>
        </p:txBody>
      </p:sp>
      <p:sp>
        <p:nvSpPr>
          <p:cNvPr id="19" name="Text 12"/>
          <p:cNvSpPr txBox="1"/>
          <p:nvPr/>
        </p:nvSpPr>
        <p:spPr>
          <a:xfrm>
            <a:off x="571500" y="4570171"/>
            <a:ext cx="3600907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dirty="0">
                <a:solidFill>
                  <a:srgbClr val="64748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TARGET ACCURACY</a:t>
            </a:r>
            <a:endParaRPr lang="en-US" sz="1000" dirty="0"/>
          </a:p>
        </p:txBody>
      </p:sp>
      <p:sp>
        <p:nvSpPr>
          <p:cNvPr id="20" name="Text 13"/>
          <p:cNvSpPr txBox="1"/>
          <p:nvPr/>
        </p:nvSpPr>
        <p:spPr>
          <a:xfrm>
            <a:off x="571500" y="4846320"/>
            <a:ext cx="1059790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3000" b="1" dirty="0">
                <a:solidFill>
                  <a:srgbClr val="F8FAF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±1-5</a:t>
            </a:r>
            <a:endParaRPr lang="en-US" sz="3000" dirty="0"/>
          </a:p>
        </p:txBody>
      </p:sp>
      <p:sp>
        <p:nvSpPr>
          <p:cNvPr id="21" name="Text 14"/>
          <p:cNvSpPr txBox="1"/>
          <p:nvPr/>
        </p:nvSpPr>
        <p:spPr>
          <a:xfrm>
            <a:off x="1638605" y="5074920"/>
            <a:ext cx="438912" cy="28620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500" dirty="0">
                <a:solidFill>
                  <a:srgbClr val="94A3B8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mm</a:t>
            </a:r>
            <a:endParaRPr lang="en-US" sz="1500" dirty="0"/>
          </a:p>
        </p:txBody>
      </p:sp>
      <p:sp>
        <p:nvSpPr>
          <p:cNvPr id="22" name="Shape 15"/>
          <p:cNvSpPr/>
          <p:nvPr/>
        </p:nvSpPr>
        <p:spPr>
          <a:xfrm>
            <a:off x="5204765" y="1033272"/>
            <a:ext cx="3095244" cy="2286000"/>
          </a:xfrm>
          <a:prstGeom prst="roundRect">
            <a:avLst>
              <a:gd name="adj" fmla="val 2000"/>
            </a:avLst>
          </a:prstGeom>
          <a:solidFill>
            <a:srgbClr val="1E293B">
              <a:alpha val="80000"/>
            </a:srgbClr>
          </a:solidFill>
          <a:ln w="12700">
            <a:solidFill>
              <a:srgbClr val="38BDF8">
                <a:alpha val="40000"/>
              </a:srgbClr>
            </a:solidFill>
            <a:prstDash val="solid"/>
          </a:ln>
        </p:spPr>
      </p:sp>
      <p:sp>
        <p:nvSpPr>
          <p:cNvPr id="23" name="Shape 16"/>
          <p:cNvSpPr/>
          <p:nvPr/>
        </p:nvSpPr>
        <p:spPr>
          <a:xfrm>
            <a:off x="5204765" y="1033272"/>
            <a:ext cx="38405" cy="2262226"/>
          </a:xfrm>
          <a:prstGeom prst="rect">
            <a:avLst/>
          </a:prstGeom>
          <a:solidFill>
            <a:srgbClr val="38BDF8"/>
          </a:solidFill>
          <a:ln w="12700">
            <a:solidFill>
              <a:srgbClr val="FFFFFF">
                <a:alpha val="0"/>
              </a:srgbClr>
            </a:solidFill>
            <a:prstDash val="solid"/>
          </a:ln>
        </p:spPr>
      </p:sp>
      <p:sp>
        <p:nvSpPr>
          <p:cNvPr id="24" name="Shape 17"/>
          <p:cNvSpPr/>
          <p:nvPr/>
        </p:nvSpPr>
        <p:spPr>
          <a:xfrm>
            <a:off x="5499202" y="1328623"/>
            <a:ext cx="476402" cy="476402"/>
          </a:xfrm>
          <a:prstGeom prst="roundRect">
            <a:avLst>
              <a:gd name="adj" fmla="val 38388"/>
            </a:avLst>
          </a:prstGeom>
          <a:solidFill>
            <a:srgbClr val="0F172A">
              <a:alpha val="60000"/>
            </a:srgbClr>
          </a:solidFill>
          <a:ln w="12700">
            <a:solidFill>
              <a:srgbClr val="FFFFFF">
                <a:alpha val="0"/>
              </a:srgbClr>
            </a:solidFill>
            <a:prstDash val="solid"/>
          </a:ln>
        </p:spPr>
      </p:sp>
      <p:pic>
        <p:nvPicPr>
          <p:cNvPr id="25" name="Image 5" descr="preencoded.png"/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5623560" y="1452982"/>
            <a:ext cx="228600" cy="228600"/>
          </a:xfrm>
          <a:prstGeom prst="rect">
            <a:avLst/>
          </a:prstGeom>
        </p:spPr>
      </p:pic>
      <p:sp>
        <p:nvSpPr>
          <p:cNvPr id="26" name="Text 18"/>
          <p:cNvSpPr txBox="1"/>
          <p:nvPr/>
        </p:nvSpPr>
        <p:spPr>
          <a:xfrm>
            <a:off x="5499202" y="1995221"/>
            <a:ext cx="2695651" cy="28620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500" b="1" dirty="0">
                <a:solidFill>
                  <a:srgbClr val="F1F5F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하드웨어 한계 극복</a:t>
            </a:r>
            <a:endParaRPr lang="en-US" sz="1500" dirty="0"/>
          </a:p>
        </p:txBody>
      </p:sp>
      <p:sp>
        <p:nvSpPr>
          <p:cNvPr id="27" name="Text 19"/>
          <p:cNvSpPr txBox="1"/>
          <p:nvPr/>
        </p:nvSpPr>
        <p:spPr>
          <a:xfrm>
            <a:off x="5499202" y="2376526"/>
            <a:ext cx="2581351" cy="6483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100" dirty="0">
                <a:solidFill>
                  <a:srgbClr val="CBD5E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LiDAR 센서의 근거리 사각지대(Blind Spot) 및 위치 오차를 시각 정보를 통해 획기적으로 보완합니다.</a:t>
            </a:r>
            <a:endParaRPr lang="en-US" sz="1100" dirty="0"/>
          </a:p>
        </p:txBody>
      </p:sp>
      <p:sp>
        <p:nvSpPr>
          <p:cNvPr id="28" name="Shape 20"/>
          <p:cNvSpPr/>
          <p:nvPr/>
        </p:nvSpPr>
        <p:spPr>
          <a:xfrm>
            <a:off x="8526780" y="1033272"/>
            <a:ext cx="3095244" cy="2286000"/>
          </a:xfrm>
          <a:prstGeom prst="roundRect">
            <a:avLst>
              <a:gd name="adj" fmla="val 2000"/>
            </a:avLst>
          </a:prstGeom>
          <a:solidFill>
            <a:srgbClr val="1E293B">
              <a:alpha val="50000"/>
            </a:srgbClr>
          </a:solidFill>
          <a:ln w="12700">
            <a:solidFill>
              <a:srgbClr val="38BDF8">
                <a:alpha val="10000"/>
              </a:srgbClr>
            </a:solidFill>
            <a:prstDash val="solid"/>
          </a:ln>
        </p:spPr>
      </p:sp>
      <p:sp>
        <p:nvSpPr>
          <p:cNvPr id="29" name="Shape 21"/>
          <p:cNvSpPr/>
          <p:nvPr/>
        </p:nvSpPr>
        <p:spPr>
          <a:xfrm>
            <a:off x="8822131" y="1328623"/>
            <a:ext cx="476402" cy="476402"/>
          </a:xfrm>
          <a:prstGeom prst="roundRect">
            <a:avLst>
              <a:gd name="adj" fmla="val 38388"/>
            </a:avLst>
          </a:prstGeom>
          <a:solidFill>
            <a:srgbClr val="0F172A">
              <a:alpha val="60000"/>
            </a:srgbClr>
          </a:solidFill>
          <a:ln w="12700">
            <a:solidFill>
              <a:srgbClr val="FFFFFF">
                <a:alpha val="0"/>
              </a:srgbClr>
            </a:solidFill>
            <a:prstDash val="solid"/>
          </a:ln>
        </p:spPr>
      </p:sp>
      <p:pic>
        <p:nvPicPr>
          <p:cNvPr id="30" name="Image 6" descr="preencoded.png"/>
          <p:cNvPicPr>
            <a:picLocks noChangeAspect="1"/>
          </p:cNvPicPr>
          <p:nvPr/>
        </p:nvPicPr>
        <p:blipFill>
          <a:blip r:embed="rId8"/>
          <a:srcRect l="-80" r="-80"/>
          <a:stretch/>
        </p:blipFill>
        <p:spPr>
          <a:xfrm>
            <a:off x="8917229" y="1452982"/>
            <a:ext cx="286207" cy="228600"/>
          </a:xfrm>
          <a:prstGeom prst="rect">
            <a:avLst/>
          </a:prstGeom>
        </p:spPr>
      </p:pic>
      <p:sp>
        <p:nvSpPr>
          <p:cNvPr id="31" name="Text 22"/>
          <p:cNvSpPr txBox="1"/>
          <p:nvPr/>
        </p:nvSpPr>
        <p:spPr>
          <a:xfrm>
            <a:off x="8822131" y="1995221"/>
            <a:ext cx="2695651" cy="28620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500" b="1" dirty="0">
                <a:solidFill>
                  <a:srgbClr val="F1F5F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완전 무인화 요구</a:t>
            </a:r>
            <a:endParaRPr lang="en-US" sz="1500" dirty="0"/>
          </a:p>
        </p:txBody>
      </p:sp>
      <p:sp>
        <p:nvSpPr>
          <p:cNvPr id="32" name="Text 23"/>
          <p:cNvSpPr txBox="1"/>
          <p:nvPr/>
        </p:nvSpPr>
        <p:spPr>
          <a:xfrm>
            <a:off x="8822131" y="2376526"/>
            <a:ext cx="2581351" cy="6483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100" dirty="0">
                <a:solidFill>
                  <a:srgbClr val="CBD5E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사람의 개입 없는 24/7 자율 충전 및 도킹 프로세스로 운영 인력을 최소화하고 효율을 극대화합니다.</a:t>
            </a:r>
            <a:endParaRPr lang="en-US" sz="1100" dirty="0"/>
          </a:p>
        </p:txBody>
      </p:sp>
      <p:sp>
        <p:nvSpPr>
          <p:cNvPr id="33" name="Shape 24"/>
          <p:cNvSpPr/>
          <p:nvPr/>
        </p:nvSpPr>
        <p:spPr>
          <a:xfrm>
            <a:off x="5204765" y="3543300"/>
            <a:ext cx="3095244" cy="2286000"/>
          </a:xfrm>
          <a:prstGeom prst="roundRect">
            <a:avLst>
              <a:gd name="adj" fmla="val 2000"/>
            </a:avLst>
          </a:prstGeom>
          <a:solidFill>
            <a:srgbClr val="1E293B">
              <a:alpha val="50000"/>
            </a:srgbClr>
          </a:solidFill>
          <a:ln w="12700">
            <a:solidFill>
              <a:srgbClr val="38BDF8">
                <a:alpha val="10000"/>
              </a:srgbClr>
            </a:solidFill>
            <a:prstDash val="solid"/>
          </a:ln>
        </p:spPr>
      </p:sp>
      <p:sp>
        <p:nvSpPr>
          <p:cNvPr id="34" name="Shape 25"/>
          <p:cNvSpPr/>
          <p:nvPr/>
        </p:nvSpPr>
        <p:spPr>
          <a:xfrm>
            <a:off x="5499202" y="3838651"/>
            <a:ext cx="476402" cy="476402"/>
          </a:xfrm>
          <a:prstGeom prst="roundRect">
            <a:avLst>
              <a:gd name="adj" fmla="val 38388"/>
            </a:avLst>
          </a:prstGeom>
          <a:solidFill>
            <a:srgbClr val="0F172A">
              <a:alpha val="60000"/>
            </a:srgbClr>
          </a:solidFill>
          <a:ln w="12700">
            <a:solidFill>
              <a:srgbClr val="FFFFFF">
                <a:alpha val="0"/>
              </a:srgbClr>
            </a:solidFill>
            <a:prstDash val="solid"/>
          </a:ln>
        </p:spPr>
      </p:sp>
      <p:pic>
        <p:nvPicPr>
          <p:cNvPr id="35" name="Image 7" descr="preencoded.png"/>
          <p:cNvPicPr>
            <a:picLocks noChangeAspect="1"/>
          </p:cNvPicPr>
          <p:nvPr/>
        </p:nvPicPr>
        <p:blipFill>
          <a:blip r:embed="rId9"/>
          <a:srcRect t="-45" b="-45"/>
          <a:stretch/>
        </p:blipFill>
        <p:spPr>
          <a:xfrm>
            <a:off x="5608930" y="3962095"/>
            <a:ext cx="256946" cy="228600"/>
          </a:xfrm>
          <a:prstGeom prst="rect">
            <a:avLst/>
          </a:prstGeom>
        </p:spPr>
      </p:pic>
      <p:sp>
        <p:nvSpPr>
          <p:cNvPr id="36" name="Text 26"/>
          <p:cNvSpPr txBox="1"/>
          <p:nvPr/>
        </p:nvSpPr>
        <p:spPr>
          <a:xfrm>
            <a:off x="5499202" y="4505249"/>
            <a:ext cx="2695651" cy="28620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500" b="1" dirty="0">
                <a:solidFill>
                  <a:srgbClr val="F1F5F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유연한 환경 대응</a:t>
            </a:r>
            <a:endParaRPr lang="en-US" sz="1500" dirty="0"/>
          </a:p>
        </p:txBody>
      </p:sp>
      <p:sp>
        <p:nvSpPr>
          <p:cNvPr id="37" name="Text 27"/>
          <p:cNvSpPr txBox="1"/>
          <p:nvPr/>
        </p:nvSpPr>
        <p:spPr>
          <a:xfrm>
            <a:off x="5499202" y="4886554"/>
            <a:ext cx="2581351" cy="6483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100" dirty="0">
                <a:solidFill>
                  <a:srgbClr val="CBD5E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공장 내 레이아웃 변경, 반사체 간섭 등 다양한 환경 변수에서도 강건한(Robust) 검출 성능을 유지합니다.</a:t>
            </a:r>
            <a:endParaRPr lang="en-US" sz="1100" dirty="0"/>
          </a:p>
        </p:txBody>
      </p:sp>
      <p:sp>
        <p:nvSpPr>
          <p:cNvPr id="38" name="Shape 28"/>
          <p:cNvSpPr/>
          <p:nvPr/>
        </p:nvSpPr>
        <p:spPr>
          <a:xfrm>
            <a:off x="8526780" y="3543300"/>
            <a:ext cx="3095244" cy="2286000"/>
          </a:xfrm>
          <a:prstGeom prst="roundRect">
            <a:avLst>
              <a:gd name="adj" fmla="val 2000"/>
            </a:avLst>
          </a:prstGeom>
          <a:solidFill>
            <a:srgbClr val="1E293B">
              <a:alpha val="50000"/>
            </a:srgbClr>
          </a:solidFill>
          <a:ln w="12700">
            <a:solidFill>
              <a:srgbClr val="38BDF8">
                <a:alpha val="10000"/>
              </a:srgbClr>
            </a:solidFill>
            <a:prstDash val="solid"/>
          </a:ln>
        </p:spPr>
      </p:sp>
      <p:sp>
        <p:nvSpPr>
          <p:cNvPr id="39" name="Shape 29"/>
          <p:cNvSpPr/>
          <p:nvPr/>
        </p:nvSpPr>
        <p:spPr>
          <a:xfrm>
            <a:off x="8822131" y="3838651"/>
            <a:ext cx="476402" cy="476402"/>
          </a:xfrm>
          <a:prstGeom prst="roundRect">
            <a:avLst>
              <a:gd name="adj" fmla="val 38388"/>
            </a:avLst>
          </a:prstGeom>
          <a:solidFill>
            <a:srgbClr val="0F172A">
              <a:alpha val="60000"/>
            </a:srgbClr>
          </a:solidFill>
          <a:ln w="12700">
            <a:solidFill>
              <a:srgbClr val="FFFFFF">
                <a:alpha val="0"/>
              </a:srgbClr>
            </a:solidFill>
            <a:prstDash val="solid"/>
          </a:ln>
        </p:spPr>
      </p:sp>
      <p:pic>
        <p:nvPicPr>
          <p:cNvPr id="40" name="Image 8" descr="preencoded.png"/>
          <p:cNvPicPr>
            <a:picLocks noChangeAspect="1"/>
          </p:cNvPicPr>
          <p:nvPr/>
        </p:nvPicPr>
        <p:blipFill>
          <a:blip r:embed="rId10"/>
          <a:srcRect/>
          <a:stretch/>
        </p:blipFill>
        <p:spPr>
          <a:xfrm>
            <a:off x="8945575" y="3962095"/>
            <a:ext cx="228600" cy="228600"/>
          </a:xfrm>
          <a:prstGeom prst="rect">
            <a:avLst/>
          </a:prstGeom>
        </p:spPr>
      </p:pic>
      <p:sp>
        <p:nvSpPr>
          <p:cNvPr id="41" name="Text 30"/>
          <p:cNvSpPr txBox="1"/>
          <p:nvPr/>
        </p:nvSpPr>
        <p:spPr>
          <a:xfrm>
            <a:off x="8822131" y="4505249"/>
            <a:ext cx="2695651" cy="28620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500" b="1" dirty="0">
                <a:solidFill>
                  <a:srgbClr val="F1F5F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안전성 향상</a:t>
            </a:r>
            <a:endParaRPr lang="en-US" sz="1500" dirty="0"/>
          </a:p>
        </p:txBody>
      </p:sp>
      <p:sp>
        <p:nvSpPr>
          <p:cNvPr id="42" name="Text 31"/>
          <p:cNvSpPr txBox="1"/>
          <p:nvPr/>
        </p:nvSpPr>
        <p:spPr>
          <a:xfrm>
            <a:off x="8822131" y="4886554"/>
            <a:ext cx="2581351" cy="6483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100" dirty="0">
                <a:solidFill>
                  <a:srgbClr val="CBD5E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오검출 방지 알고리즘과 정밀 접근 제어를 통해 설비 충돌 사고를 예방하고 작업 안전을 확보합니다.</a:t>
            </a:r>
            <a:endParaRPr lang="en-US" sz="1100" dirty="0"/>
          </a:p>
        </p:txBody>
      </p:sp>
      <p:sp>
        <p:nvSpPr>
          <p:cNvPr id="43" name="Text 32"/>
          <p:cNvSpPr txBox="1"/>
          <p:nvPr/>
        </p:nvSpPr>
        <p:spPr>
          <a:xfrm>
            <a:off x="11663172" y="6372454"/>
            <a:ext cx="228600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dirty="0">
                <a:solidFill>
                  <a:srgbClr val="47556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02</a:t>
            </a:r>
            <a:endParaRPr lang="en-US" sz="10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0F172A"/>
          </a:solidFill>
          <a:ln w="12700">
            <a:solidFill>
              <a:srgbClr val="FFFFFF">
                <a:alpha val="0"/>
              </a:srgbClr>
            </a:solidFill>
            <a:prstDash val="solid"/>
          </a:ln>
        </p:spPr>
      </p:sp>
      <p:sp>
        <p:nvSpPr>
          <p:cNvPr id="3" name="Shape 1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0B1120"/>
          </a:solidFill>
          <a:ln w="12700">
            <a:solidFill>
              <a:srgbClr val="FFFFFF">
                <a:alpha val="0"/>
              </a:srgbClr>
            </a:solidFill>
            <a:prstDash val="solid"/>
          </a:ln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>
            <a:alphaModFix amt="20000"/>
          </a:blip>
          <a:srcRect/>
          <a:stretch/>
        </p:blipFill>
        <p:spPr>
          <a:xfrm>
            <a:off x="7429500" y="-952805"/>
            <a:ext cx="5715000" cy="5715000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>
            <a:alphaModFix amt="20000"/>
          </a:blip>
          <a:srcRect/>
          <a:stretch/>
        </p:blipFill>
        <p:spPr>
          <a:xfrm>
            <a:off x="-952805" y="3047695"/>
            <a:ext cx="4762195" cy="4762195"/>
          </a:xfrm>
          <a:prstGeom prst="rect">
            <a:avLst/>
          </a:prstGeom>
        </p:spPr>
      </p:pic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>
            <a:alphaModFix amt="30000"/>
          </a:blip>
          <a:srcRect t="-1" b="-1"/>
          <a:stretch/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  <p:sp>
        <p:nvSpPr>
          <p:cNvPr id="7" name="Text 2"/>
          <p:cNvSpPr txBox="1"/>
          <p:nvPr/>
        </p:nvSpPr>
        <p:spPr>
          <a:xfrm>
            <a:off x="11663172" y="6372454"/>
            <a:ext cx="228600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dirty="0">
                <a:solidFill>
                  <a:srgbClr val="47556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03</a:t>
            </a:r>
            <a:endParaRPr lang="en-US" sz="1000" dirty="0"/>
          </a:p>
        </p:txBody>
      </p:sp>
      <p:sp>
        <p:nvSpPr>
          <p:cNvPr id="8" name="Shape 3"/>
          <p:cNvSpPr/>
          <p:nvPr/>
        </p:nvSpPr>
        <p:spPr>
          <a:xfrm>
            <a:off x="761695" y="1438351"/>
            <a:ext cx="10668305" cy="9144"/>
          </a:xfrm>
          <a:prstGeom prst="rect">
            <a:avLst/>
          </a:prstGeom>
          <a:solidFill>
            <a:srgbClr val="94A3B8">
              <a:alpha val="20000"/>
            </a:srgbClr>
          </a:solidFill>
          <a:ln w="12700">
            <a:solidFill>
              <a:srgbClr val="94A3B8">
                <a:alpha val="0"/>
              </a:srgbClr>
            </a:solidFill>
            <a:prstDash val="solid"/>
          </a:ln>
        </p:spPr>
      </p:sp>
      <p:sp>
        <p:nvSpPr>
          <p:cNvPr id="9" name="Text 4"/>
          <p:cNvSpPr txBox="1"/>
          <p:nvPr/>
        </p:nvSpPr>
        <p:spPr>
          <a:xfrm>
            <a:off x="761695" y="571500"/>
            <a:ext cx="4325112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b="1" kern="0" spc="150" dirty="0">
                <a:solidFill>
                  <a:srgbClr val="38BDF8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TECHNICAL BACKGROUND</a:t>
            </a:r>
            <a:endParaRPr lang="en-US" sz="1000" dirty="0"/>
          </a:p>
        </p:txBody>
      </p:sp>
      <p:sp>
        <p:nvSpPr>
          <p:cNvPr id="10" name="Text 5"/>
          <p:cNvSpPr txBox="1"/>
          <p:nvPr/>
        </p:nvSpPr>
        <p:spPr>
          <a:xfrm>
            <a:off x="761695" y="847649"/>
            <a:ext cx="6035040" cy="40050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31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정밀도 · 신뢰도 · 경제성</a:t>
            </a:r>
            <a:endParaRPr lang="en-US" sz="3100" dirty="0"/>
          </a:p>
        </p:txBody>
      </p:sp>
      <p:sp>
        <p:nvSpPr>
          <p:cNvPr id="11" name="Text 6"/>
          <p:cNvSpPr txBox="1"/>
          <p:nvPr/>
        </p:nvSpPr>
        <p:spPr>
          <a:xfrm>
            <a:off x="9269273" y="733349"/>
            <a:ext cx="2162556" cy="5148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buNone/>
            </a:pPr>
            <a:r>
              <a:rPr lang="en-US" sz="1300" dirty="0">
                <a:solidFill>
                  <a:srgbClr val="94A3B8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비전 기반 시스템 도입을 통한</a:t>
            </a:r>
            <a:endParaRPr lang="en-US" sz="1300" dirty="0"/>
          </a:p>
          <a:p>
            <a:pPr marL="0" indent="0" algn="r">
              <a:buNone/>
            </a:pPr>
            <a:r>
              <a:rPr lang="en-US" sz="1300" dirty="0">
                <a:solidFill>
                  <a:srgbClr val="94A3B8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획기적인 성능 개선 효과</a:t>
            </a:r>
            <a:endParaRPr lang="en-US" sz="1300" dirty="0"/>
          </a:p>
        </p:txBody>
      </p:sp>
      <p:sp>
        <p:nvSpPr>
          <p:cNvPr id="12" name="Shape 7"/>
          <p:cNvSpPr/>
          <p:nvPr/>
        </p:nvSpPr>
        <p:spPr>
          <a:xfrm>
            <a:off x="6685178" y="1828800"/>
            <a:ext cx="4753051" cy="2286000"/>
          </a:xfrm>
          <a:prstGeom prst="roundRect">
            <a:avLst>
              <a:gd name="adj" fmla="val 2667"/>
            </a:avLst>
          </a:prstGeom>
          <a:solidFill>
            <a:srgbClr val="1E293B">
              <a:alpha val="40000"/>
            </a:srgbClr>
          </a:solidFill>
          <a:ln w="12700">
            <a:solidFill>
              <a:srgbClr val="94A3B8">
                <a:alpha val="10000"/>
              </a:srgbClr>
            </a:solidFill>
            <a:prstDash val="solid"/>
          </a:ln>
        </p:spPr>
      </p:sp>
      <p:sp>
        <p:nvSpPr>
          <p:cNvPr id="13" name="Text 8"/>
          <p:cNvSpPr txBox="1"/>
          <p:nvPr/>
        </p:nvSpPr>
        <p:spPr>
          <a:xfrm>
            <a:off x="6979615" y="2256739"/>
            <a:ext cx="88331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200" dirty="0">
                <a:solidFill>
                  <a:srgbClr val="CBD5E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도킹 성공률</a:t>
            </a:r>
            <a:endParaRPr lang="en-US" sz="1200" dirty="0"/>
          </a:p>
        </p:txBody>
      </p:sp>
      <p:sp>
        <p:nvSpPr>
          <p:cNvPr id="14" name="Text 9"/>
          <p:cNvSpPr txBox="1"/>
          <p:nvPr/>
        </p:nvSpPr>
        <p:spPr>
          <a:xfrm>
            <a:off x="6979615" y="2580437"/>
            <a:ext cx="4353458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3600" b="1" dirty="0">
                <a:solidFill>
                  <a:srgbClr val="818CF8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99.9</a:t>
            </a:r>
            <a:r>
              <a:rPr lang="en-US" sz="1800" b="1" dirty="0">
                <a:solidFill>
                  <a:srgbClr val="94A3B8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%</a:t>
            </a:r>
            <a:endParaRPr lang="en-US" sz="3600" dirty="0"/>
          </a:p>
        </p:txBody>
      </p:sp>
      <p:sp>
        <p:nvSpPr>
          <p:cNvPr id="15" name="Text 10"/>
          <p:cNvSpPr txBox="1"/>
          <p:nvPr/>
        </p:nvSpPr>
        <p:spPr>
          <a:xfrm>
            <a:off x="8024774" y="2856586"/>
            <a:ext cx="295351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endParaRPr lang="en-US" sz="1800" dirty="0"/>
          </a:p>
        </p:txBody>
      </p:sp>
      <p:sp>
        <p:nvSpPr>
          <p:cNvPr id="16" name="Text 11"/>
          <p:cNvSpPr txBox="1"/>
          <p:nvPr/>
        </p:nvSpPr>
        <p:spPr>
          <a:xfrm>
            <a:off x="6979615" y="3313786"/>
            <a:ext cx="4239158" cy="3813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000" dirty="0">
                <a:solidFill>
                  <a:srgbClr val="94A3B8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다양한 조명 및 환경 조건에서도</a:t>
            </a:r>
            <a:endParaRPr lang="en-US" sz="1000" dirty="0"/>
          </a:p>
          <a:p>
            <a:pPr marL="0" indent="0" algn="l">
              <a:buNone/>
            </a:pPr>
            <a:r>
              <a:rPr lang="en-US" sz="1000" dirty="0">
                <a:solidFill>
                  <a:srgbClr val="94A3B8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안정적인 마커 검출 달성</a:t>
            </a:r>
            <a:endParaRPr lang="en-US" sz="1000" dirty="0"/>
          </a:p>
        </p:txBody>
      </p:sp>
      <p:sp>
        <p:nvSpPr>
          <p:cNvPr id="17" name="Shape 12"/>
          <p:cNvSpPr/>
          <p:nvPr/>
        </p:nvSpPr>
        <p:spPr>
          <a:xfrm>
            <a:off x="6685178" y="4343400"/>
            <a:ext cx="4753051" cy="2286000"/>
          </a:xfrm>
          <a:prstGeom prst="roundRect">
            <a:avLst>
              <a:gd name="adj" fmla="val 2667"/>
            </a:avLst>
          </a:prstGeom>
          <a:solidFill>
            <a:srgbClr val="064E3B">
              <a:alpha val="20000"/>
            </a:srgbClr>
          </a:solidFill>
          <a:ln w="12700">
            <a:solidFill>
              <a:srgbClr val="10B981">
                <a:alpha val="30000"/>
              </a:srgbClr>
            </a:solidFill>
            <a:prstDash val="solid"/>
          </a:ln>
        </p:spPr>
      </p:sp>
      <p:sp>
        <p:nvSpPr>
          <p:cNvPr id="18" name="Text 13"/>
          <p:cNvSpPr txBox="1"/>
          <p:nvPr/>
        </p:nvSpPr>
        <p:spPr>
          <a:xfrm>
            <a:off x="6979615" y="4723790"/>
            <a:ext cx="113568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200" dirty="0">
                <a:solidFill>
                  <a:srgbClr val="CBD5E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예상 경제 효과</a:t>
            </a:r>
            <a:endParaRPr lang="en-US" sz="1200" dirty="0"/>
          </a:p>
        </p:txBody>
      </p:sp>
      <p:sp>
        <p:nvSpPr>
          <p:cNvPr id="19" name="Text 14"/>
          <p:cNvSpPr txBox="1"/>
          <p:nvPr/>
        </p:nvSpPr>
        <p:spPr>
          <a:xfrm>
            <a:off x="6979615" y="5047488"/>
            <a:ext cx="4353458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3600" b="1" dirty="0">
                <a:solidFill>
                  <a:srgbClr val="34D39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1</a:t>
            </a:r>
            <a:r>
              <a:rPr lang="en-US" sz="1800" b="1" dirty="0">
                <a:solidFill>
                  <a:srgbClr val="34D39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억원/년</a:t>
            </a:r>
            <a:endParaRPr lang="en-US" sz="3600" dirty="0"/>
          </a:p>
        </p:txBody>
      </p:sp>
      <p:pic>
        <p:nvPicPr>
          <p:cNvPr id="21" name="Image 3" descr="preencoded.png"/>
          <p:cNvPicPr>
            <a:picLocks noChangeAspect="1"/>
          </p:cNvPicPr>
          <p:nvPr/>
        </p:nvPicPr>
        <p:blipFill>
          <a:blip r:embed="rId6"/>
          <a:srcRect t="-100" b="-100"/>
          <a:stretch/>
        </p:blipFill>
        <p:spPr>
          <a:xfrm>
            <a:off x="6979615" y="5986577"/>
            <a:ext cx="114300" cy="152705"/>
          </a:xfrm>
          <a:prstGeom prst="rect">
            <a:avLst/>
          </a:prstGeom>
        </p:spPr>
      </p:pic>
      <p:sp>
        <p:nvSpPr>
          <p:cNvPr id="22" name="Text 16"/>
          <p:cNvSpPr txBox="1"/>
          <p:nvPr/>
        </p:nvSpPr>
        <p:spPr>
          <a:xfrm>
            <a:off x="7189927" y="5875934"/>
            <a:ext cx="1664208" cy="3813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dirty="0">
                <a:solidFill>
                  <a:srgbClr val="A7F3D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작업 가동 시간 15-20% 증가</a:t>
            </a:r>
            <a:endParaRPr lang="en-US" sz="1000" dirty="0"/>
          </a:p>
          <a:p>
            <a:pPr marL="0" indent="0" algn="l">
              <a:buNone/>
            </a:pPr>
            <a:r>
              <a:rPr lang="en-US" sz="1000" dirty="0">
                <a:solidFill>
                  <a:srgbClr val="A7F3D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인건비 절감 효과</a:t>
            </a:r>
            <a:endParaRPr lang="en-US" sz="1000" dirty="0"/>
          </a:p>
        </p:txBody>
      </p:sp>
      <p:sp>
        <p:nvSpPr>
          <p:cNvPr id="23" name="Shape 17"/>
          <p:cNvSpPr/>
          <p:nvPr/>
        </p:nvSpPr>
        <p:spPr>
          <a:xfrm>
            <a:off x="761695" y="1828800"/>
            <a:ext cx="5695798" cy="4800600"/>
          </a:xfrm>
          <a:prstGeom prst="roundRect">
            <a:avLst>
              <a:gd name="adj" fmla="val 605"/>
            </a:avLst>
          </a:prstGeom>
          <a:solidFill>
            <a:srgbClr val="1E293B">
              <a:alpha val="40000"/>
            </a:srgbClr>
          </a:solidFill>
          <a:ln w="12700">
            <a:solidFill>
              <a:srgbClr val="38BDF8">
                <a:alpha val="20000"/>
              </a:srgbClr>
            </a:solidFill>
            <a:prstDash val="solid"/>
          </a:ln>
        </p:spPr>
      </p:sp>
      <p:pic>
        <p:nvPicPr>
          <p:cNvPr id="24" name="Image 4" descr="preencoded.png"/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1152144" y="2276856"/>
            <a:ext cx="228600" cy="228600"/>
          </a:xfrm>
          <a:prstGeom prst="rect">
            <a:avLst/>
          </a:prstGeom>
        </p:spPr>
      </p:pic>
      <p:sp>
        <p:nvSpPr>
          <p:cNvPr id="25" name="Text 18"/>
          <p:cNvSpPr txBox="1"/>
          <p:nvPr/>
        </p:nvSpPr>
        <p:spPr>
          <a:xfrm>
            <a:off x="1495044" y="2219249"/>
            <a:ext cx="199887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800" b="1" dirty="0">
                <a:solidFill>
                  <a:srgbClr val="E2E8F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도킹 정밀도 비교</a:t>
            </a:r>
            <a:endParaRPr lang="en-US" sz="1800" dirty="0"/>
          </a:p>
        </p:txBody>
      </p:sp>
      <p:sp>
        <p:nvSpPr>
          <p:cNvPr id="26" name="Text 19"/>
          <p:cNvSpPr txBox="1"/>
          <p:nvPr/>
        </p:nvSpPr>
        <p:spPr>
          <a:xfrm>
            <a:off x="1152144" y="2848356"/>
            <a:ext cx="1427378" cy="2578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300" dirty="0">
                <a:solidFill>
                  <a:srgbClr val="CBD5E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기존 LiDAR 방식</a:t>
            </a:r>
            <a:endParaRPr lang="en-US" sz="1300" dirty="0"/>
          </a:p>
        </p:txBody>
      </p:sp>
      <p:sp>
        <p:nvSpPr>
          <p:cNvPr id="27" name="Text 20"/>
          <p:cNvSpPr txBox="1"/>
          <p:nvPr/>
        </p:nvSpPr>
        <p:spPr>
          <a:xfrm>
            <a:off x="5204765" y="2848356"/>
            <a:ext cx="943661" cy="2578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300" dirty="0">
                <a:solidFill>
                  <a:srgbClr val="94A3B8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±5~10 cm</a:t>
            </a:r>
            <a:endParaRPr lang="en-US" sz="1300" dirty="0"/>
          </a:p>
        </p:txBody>
      </p:sp>
      <p:sp>
        <p:nvSpPr>
          <p:cNvPr id="28" name="Shape 21"/>
          <p:cNvSpPr/>
          <p:nvPr/>
        </p:nvSpPr>
        <p:spPr>
          <a:xfrm>
            <a:off x="1152144" y="3200400"/>
            <a:ext cx="4914900" cy="381305"/>
          </a:xfrm>
          <a:prstGeom prst="roundRect">
            <a:avLst>
              <a:gd name="adj" fmla="val 47962"/>
            </a:avLst>
          </a:prstGeom>
          <a:solidFill>
            <a:srgbClr val="0F172A">
              <a:alpha val="60000"/>
            </a:srgbClr>
          </a:solidFill>
          <a:ln w="12700">
            <a:solidFill>
              <a:srgbClr val="FFFFFF">
                <a:alpha val="0"/>
              </a:srgbClr>
            </a:solidFill>
            <a:prstDash val="solid"/>
          </a:ln>
        </p:spPr>
      </p:sp>
      <p:sp>
        <p:nvSpPr>
          <p:cNvPr id="29" name="Shape 22"/>
          <p:cNvSpPr/>
          <p:nvPr/>
        </p:nvSpPr>
        <p:spPr>
          <a:xfrm>
            <a:off x="1152144" y="3200400"/>
            <a:ext cx="4429354" cy="381305"/>
          </a:xfrm>
          <a:prstGeom prst="roundRect">
            <a:avLst>
              <a:gd name="adj" fmla="val 47962"/>
            </a:avLst>
          </a:prstGeom>
          <a:solidFill>
            <a:srgbClr val="475569"/>
          </a:solidFill>
          <a:ln w="12700">
            <a:solidFill>
              <a:srgbClr val="FFFFFF">
                <a:alpha val="0"/>
              </a:srgbClr>
            </a:solidFill>
            <a:prstDash val="solid"/>
          </a:ln>
        </p:spPr>
      </p:sp>
      <p:sp>
        <p:nvSpPr>
          <p:cNvPr id="30" name="Text 23"/>
          <p:cNvSpPr txBox="1"/>
          <p:nvPr/>
        </p:nvSpPr>
        <p:spPr>
          <a:xfrm>
            <a:off x="1152144" y="3962095"/>
            <a:ext cx="2165299" cy="2578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300" dirty="0">
                <a:solidFill>
                  <a:srgbClr val="38BDF8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Vision 기반 (Proposed)</a:t>
            </a:r>
            <a:endParaRPr lang="en-US" sz="1300" dirty="0"/>
          </a:p>
        </p:txBody>
      </p:sp>
      <p:sp>
        <p:nvSpPr>
          <p:cNvPr id="31" name="Text 24"/>
          <p:cNvSpPr txBox="1"/>
          <p:nvPr/>
        </p:nvSpPr>
        <p:spPr>
          <a:xfrm>
            <a:off x="5229454" y="3962095"/>
            <a:ext cx="914400" cy="2578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300" dirty="0">
                <a:solidFill>
                  <a:srgbClr val="38BDF8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±1~5 mm</a:t>
            </a:r>
            <a:endParaRPr lang="en-US" sz="1300" dirty="0"/>
          </a:p>
        </p:txBody>
      </p:sp>
      <p:sp>
        <p:nvSpPr>
          <p:cNvPr id="32" name="Shape 25"/>
          <p:cNvSpPr/>
          <p:nvPr/>
        </p:nvSpPr>
        <p:spPr>
          <a:xfrm>
            <a:off x="1152144" y="4315054"/>
            <a:ext cx="4914900" cy="381305"/>
          </a:xfrm>
          <a:prstGeom prst="roundRect">
            <a:avLst>
              <a:gd name="adj" fmla="val 47962"/>
            </a:avLst>
          </a:prstGeom>
          <a:solidFill>
            <a:srgbClr val="0F172A">
              <a:alpha val="60000"/>
            </a:srgbClr>
          </a:solidFill>
          <a:ln w="12700">
            <a:solidFill>
              <a:srgbClr val="FFFFFF">
                <a:alpha val="0"/>
              </a:srgbClr>
            </a:solidFill>
            <a:prstDash val="solid"/>
          </a:ln>
        </p:spPr>
      </p:sp>
      <p:sp>
        <p:nvSpPr>
          <p:cNvPr id="33" name="Shape 26"/>
          <p:cNvSpPr/>
          <p:nvPr/>
        </p:nvSpPr>
        <p:spPr>
          <a:xfrm>
            <a:off x="1152144" y="4315054"/>
            <a:ext cx="495605" cy="381305"/>
          </a:xfrm>
          <a:prstGeom prst="roundRect">
            <a:avLst>
              <a:gd name="adj" fmla="val 47962"/>
            </a:avLst>
          </a:prstGeom>
          <a:solidFill>
            <a:srgbClr val="38BDF8"/>
          </a:solidFill>
          <a:ln w="12700">
            <a:solidFill>
              <a:srgbClr val="FFFFFF">
                <a:alpha val="0"/>
              </a:srgbClr>
            </a:solidFill>
            <a:prstDash val="solid"/>
          </a:ln>
          <a:effectLst>
            <a:outerShdw blurRad="139700" dist="12700" dir="16200000" algn="bl" rotWithShape="0">
              <a:srgbClr val="38BDF8">
                <a:alpha val="50000"/>
              </a:srgbClr>
            </a:outerShdw>
          </a:effectLst>
        </p:spPr>
      </p:sp>
      <p:sp>
        <p:nvSpPr>
          <p:cNvPr id="34" name="Shape 27"/>
          <p:cNvSpPr/>
          <p:nvPr/>
        </p:nvSpPr>
        <p:spPr>
          <a:xfrm>
            <a:off x="1152144" y="4981651"/>
            <a:ext cx="4914900" cy="9144"/>
          </a:xfrm>
          <a:prstGeom prst="rect">
            <a:avLst/>
          </a:prstGeom>
          <a:solidFill>
            <a:srgbClr val="38BDF8">
              <a:alpha val="20000"/>
            </a:srgbClr>
          </a:solidFill>
          <a:ln w="12700">
            <a:solidFill>
              <a:srgbClr val="38BDF8">
                <a:alpha val="0"/>
              </a:srgbClr>
            </a:solidFill>
            <a:prstDash val="solid"/>
          </a:ln>
        </p:spPr>
      </p:sp>
      <p:sp>
        <p:nvSpPr>
          <p:cNvPr id="35" name="Text 28"/>
          <p:cNvSpPr txBox="1"/>
          <p:nvPr/>
        </p:nvSpPr>
        <p:spPr>
          <a:xfrm>
            <a:off x="1152144" y="5277002"/>
            <a:ext cx="5029200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dirty="0">
                <a:solidFill>
                  <a:srgbClr val="94A3B8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IMPROVEMENT</a:t>
            </a:r>
            <a:endParaRPr lang="en-US" sz="1000" dirty="0"/>
          </a:p>
        </p:txBody>
      </p:sp>
      <p:sp>
        <p:nvSpPr>
          <p:cNvPr id="36" name="Text 29"/>
          <p:cNvSpPr txBox="1"/>
          <p:nvPr/>
        </p:nvSpPr>
        <p:spPr>
          <a:xfrm>
            <a:off x="1152144" y="5524805"/>
            <a:ext cx="955548" cy="7150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3700" b="1" dirty="0">
                <a:solidFill>
                  <a:srgbClr val="38BDF8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10x</a:t>
            </a:r>
            <a:endParaRPr lang="en-US" sz="3700" dirty="0"/>
          </a:p>
        </p:txBody>
      </p:sp>
      <p:sp>
        <p:nvSpPr>
          <p:cNvPr id="37" name="Text 30"/>
          <p:cNvSpPr txBox="1"/>
          <p:nvPr/>
        </p:nvSpPr>
        <p:spPr>
          <a:xfrm>
            <a:off x="2208276" y="5641848"/>
            <a:ext cx="1295705" cy="4864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300" dirty="0">
                <a:solidFill>
                  <a:srgbClr val="E2E8F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기존 대비</a:t>
            </a:r>
            <a:endParaRPr lang="en-US" sz="1300" dirty="0"/>
          </a:p>
          <a:p>
            <a:pPr marL="0" indent="0" algn="l">
              <a:buNone/>
            </a:pPr>
            <a:r>
              <a:rPr lang="en-US" sz="1300" dirty="0">
                <a:solidFill>
                  <a:srgbClr val="E2E8F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정밀도 10배 향상</a:t>
            </a:r>
            <a:endParaRPr lang="en-US" sz="1300" dirty="0"/>
          </a:p>
        </p:txBody>
      </p:sp>
      <p:pic>
        <p:nvPicPr>
          <p:cNvPr id="38" name="Image 5" descr="preencoded.png"/>
          <p:cNvPicPr>
            <a:picLocks noChangeAspect="1"/>
          </p:cNvPicPr>
          <p:nvPr/>
        </p:nvPicPr>
        <p:blipFill>
          <a:blip r:embed="rId8">
            <a:alphaModFix amt="80000"/>
          </a:blip>
          <a:srcRect/>
          <a:stretch/>
        </p:blipFill>
        <p:spPr>
          <a:xfrm>
            <a:off x="10906049" y="2256739"/>
            <a:ext cx="228600" cy="228600"/>
          </a:xfrm>
          <a:prstGeom prst="rect">
            <a:avLst/>
          </a:prstGeom>
        </p:spPr>
      </p:pic>
      <p:pic>
        <p:nvPicPr>
          <p:cNvPr id="39" name="Image 6" descr="preencoded.png"/>
          <p:cNvPicPr>
            <a:picLocks noChangeAspect="1"/>
          </p:cNvPicPr>
          <p:nvPr/>
        </p:nvPicPr>
        <p:blipFill>
          <a:blip r:embed="rId9">
            <a:alphaModFix amt="80000"/>
          </a:blip>
          <a:srcRect/>
          <a:stretch/>
        </p:blipFill>
        <p:spPr>
          <a:xfrm>
            <a:off x="10906049" y="4723790"/>
            <a:ext cx="228600" cy="2286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0F172A"/>
          </a:solidFill>
          <a:ln w="12700">
            <a:solidFill>
              <a:srgbClr val="FFFFFF">
                <a:alpha val="0"/>
              </a:srgbClr>
            </a:solidFill>
            <a:prstDash val="solid"/>
          </a:ln>
        </p:spPr>
      </p:sp>
      <p:sp>
        <p:nvSpPr>
          <p:cNvPr id="3" name="Shape 1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0B1120"/>
          </a:solidFill>
          <a:ln w="12700">
            <a:solidFill>
              <a:srgbClr val="FFFFFF">
                <a:alpha val="0"/>
              </a:srgbClr>
            </a:solidFill>
            <a:prstDash val="solid"/>
          </a:ln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rcRect t="-1" b="-1"/>
          <a:stretch/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>
            <a:alphaModFix amt="15000"/>
          </a:blip>
          <a:srcRect/>
          <a:stretch/>
        </p:blipFill>
        <p:spPr>
          <a:xfrm>
            <a:off x="2438705" y="-952805"/>
            <a:ext cx="4762195" cy="4762195"/>
          </a:xfrm>
          <a:prstGeom prst="rect">
            <a:avLst/>
          </a:prstGeom>
        </p:spPr>
      </p:pic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>
            <a:alphaModFix amt="15000"/>
          </a:blip>
          <a:srcRect/>
          <a:stretch/>
        </p:blipFill>
        <p:spPr>
          <a:xfrm>
            <a:off x="7162495" y="4000500"/>
            <a:ext cx="3810305" cy="3810305"/>
          </a:xfrm>
          <a:prstGeom prst="rect">
            <a:avLst/>
          </a:prstGeom>
        </p:spPr>
      </p:pic>
      <p:sp>
        <p:nvSpPr>
          <p:cNvPr id="7" name="Text 2"/>
          <p:cNvSpPr txBox="1"/>
          <p:nvPr/>
        </p:nvSpPr>
        <p:spPr>
          <a:xfrm>
            <a:off x="11663172" y="6420002"/>
            <a:ext cx="228600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dirty="0">
                <a:solidFill>
                  <a:srgbClr val="47556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04</a:t>
            </a:r>
            <a:endParaRPr lang="en-US" sz="1000" dirty="0"/>
          </a:p>
        </p:txBody>
      </p:sp>
      <p:sp>
        <p:nvSpPr>
          <p:cNvPr id="8" name="Shape 3"/>
          <p:cNvSpPr/>
          <p:nvPr/>
        </p:nvSpPr>
        <p:spPr>
          <a:xfrm>
            <a:off x="571500" y="1191463"/>
            <a:ext cx="11048695" cy="9144"/>
          </a:xfrm>
          <a:prstGeom prst="rect">
            <a:avLst/>
          </a:prstGeom>
          <a:solidFill>
            <a:srgbClr val="94A3B8">
              <a:alpha val="20000"/>
            </a:srgbClr>
          </a:solidFill>
          <a:ln w="12700">
            <a:solidFill>
              <a:srgbClr val="94A3B8">
                <a:alpha val="0"/>
              </a:srgbClr>
            </a:solidFill>
            <a:prstDash val="solid"/>
          </a:ln>
        </p:spPr>
      </p:sp>
      <p:sp>
        <p:nvSpPr>
          <p:cNvPr id="9" name="Text 4"/>
          <p:cNvSpPr txBox="1"/>
          <p:nvPr/>
        </p:nvSpPr>
        <p:spPr>
          <a:xfrm>
            <a:off x="571500" y="381305"/>
            <a:ext cx="2694737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b="1" kern="0" spc="150" dirty="0">
                <a:solidFill>
                  <a:srgbClr val="38BDF8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GEOMETRIC SUPERIORITY</a:t>
            </a:r>
            <a:endParaRPr lang="en-US" sz="1000" dirty="0"/>
          </a:p>
        </p:txBody>
      </p:sp>
      <p:sp>
        <p:nvSpPr>
          <p:cNvPr id="10" name="Text 5"/>
          <p:cNvSpPr txBox="1"/>
          <p:nvPr/>
        </p:nvSpPr>
        <p:spPr>
          <a:xfrm>
            <a:off x="571500" y="629107"/>
            <a:ext cx="3770986" cy="4197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27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왜 원형 마커인가?</a:t>
            </a:r>
            <a:endParaRPr lang="en-US" sz="2700" dirty="0"/>
          </a:p>
        </p:txBody>
      </p:sp>
      <p:sp>
        <p:nvSpPr>
          <p:cNvPr id="11" name="Text 6"/>
          <p:cNvSpPr txBox="1"/>
          <p:nvPr/>
        </p:nvSpPr>
        <p:spPr>
          <a:xfrm>
            <a:off x="9593885" y="583387"/>
            <a:ext cx="2029054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buNone/>
            </a:pPr>
            <a:r>
              <a:rPr lang="en-US" sz="1200" dirty="0">
                <a:solidFill>
                  <a:srgbClr val="94A3B8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영상 처리와 기하학적 계산에서</a:t>
            </a:r>
            <a:endParaRPr lang="en-US" sz="1200" dirty="0"/>
          </a:p>
          <a:p>
            <a:pPr marL="0" indent="0" algn="r">
              <a:buNone/>
            </a:pPr>
            <a:r>
              <a:rPr lang="en-US" sz="1200" dirty="0">
                <a:solidFill>
                  <a:srgbClr val="94A3B8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압도적인 수학적/물리적 이점</a:t>
            </a:r>
            <a:endParaRPr lang="en-US" sz="1200" dirty="0"/>
          </a:p>
        </p:txBody>
      </p:sp>
      <p:sp>
        <p:nvSpPr>
          <p:cNvPr id="12" name="Shape 7"/>
          <p:cNvSpPr/>
          <p:nvPr/>
        </p:nvSpPr>
        <p:spPr>
          <a:xfrm>
            <a:off x="571500" y="3617366"/>
            <a:ext cx="11048695" cy="3029407"/>
          </a:xfrm>
          <a:prstGeom prst="roundRect">
            <a:avLst>
              <a:gd name="adj" fmla="val 1519"/>
            </a:avLst>
          </a:prstGeom>
          <a:solidFill>
            <a:srgbClr val="0F172A">
              <a:alpha val="60000"/>
            </a:srgbClr>
          </a:solidFill>
          <a:ln w="12700">
            <a:solidFill>
              <a:srgbClr val="38BDF8">
                <a:alpha val="20000"/>
              </a:srgbClr>
            </a:solidFill>
            <a:prstDash val="solid"/>
          </a:ln>
        </p:spPr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rcRect l="-3425" r="-3425"/>
          <a:stretch/>
        </p:blipFill>
        <p:spPr>
          <a:xfrm>
            <a:off x="866851" y="3851453"/>
            <a:ext cx="142646" cy="133502"/>
          </a:xfrm>
          <a:prstGeom prst="rect">
            <a:avLst/>
          </a:prstGeom>
        </p:spPr>
      </p:pic>
      <p:sp>
        <p:nvSpPr>
          <p:cNvPr id="14" name="Text 8"/>
          <p:cNvSpPr txBox="1"/>
          <p:nvPr/>
        </p:nvSpPr>
        <p:spPr>
          <a:xfrm>
            <a:off x="1104595" y="3817620"/>
            <a:ext cx="1650492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b="1" kern="0" spc="75" dirty="0">
                <a:solidFill>
                  <a:srgbClr val="94A3B8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형태별 성능 비교 요약</a:t>
            </a:r>
            <a:endParaRPr lang="en-US" sz="1000" dirty="0"/>
          </a:p>
        </p:txBody>
      </p:sp>
      <p:sp>
        <p:nvSpPr>
          <p:cNvPr id="15" name="Shape 9"/>
          <p:cNvSpPr/>
          <p:nvPr/>
        </p:nvSpPr>
        <p:spPr>
          <a:xfrm>
            <a:off x="866851" y="4598518"/>
            <a:ext cx="2619756" cy="19202"/>
          </a:xfrm>
          <a:prstGeom prst="rect">
            <a:avLst/>
          </a:prstGeom>
          <a:solidFill>
            <a:srgbClr val="334155"/>
          </a:solidFill>
          <a:ln w="12700">
            <a:solidFill>
              <a:srgbClr val="334155">
                <a:alpha val="0"/>
              </a:srgbClr>
            </a:solidFill>
            <a:prstDash val="solid"/>
          </a:ln>
        </p:spPr>
      </p:sp>
      <p:sp>
        <p:nvSpPr>
          <p:cNvPr id="16" name="Text 10"/>
          <p:cNvSpPr txBox="1"/>
          <p:nvPr/>
        </p:nvSpPr>
        <p:spPr>
          <a:xfrm>
            <a:off x="866851" y="4160520"/>
            <a:ext cx="2695651" cy="323698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solidFill>
              <a:srgbClr val="FFFFFF">
                <a:alpha val="0"/>
              </a:srgbClr>
            </a:solidFill>
          </a:ln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100" b="1" dirty="0">
                <a:solidFill>
                  <a:srgbClr val="CBD5E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특징</a:t>
            </a:r>
            <a:endParaRPr lang="en-US" sz="1100" dirty="0"/>
          </a:p>
        </p:txBody>
      </p:sp>
      <p:sp>
        <p:nvSpPr>
          <p:cNvPr id="17" name="Text 11"/>
          <p:cNvSpPr txBox="1"/>
          <p:nvPr/>
        </p:nvSpPr>
        <p:spPr>
          <a:xfrm>
            <a:off x="3847795" y="4160520"/>
            <a:ext cx="3633826" cy="457200"/>
          </a:xfrm>
          <a:prstGeom prst="rect">
            <a:avLst/>
          </a:prstGeom>
          <a:solidFill>
            <a:srgbClr val="38BDF8">
              <a:alpha val="5000"/>
            </a:srgbClr>
          </a:solidFill>
          <a:ln w="12700">
            <a:solidFill>
              <a:srgbClr val="38BDF8">
                <a:alpha val="20000"/>
              </a:srgbClr>
            </a:solidFill>
          </a:ln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100" b="1" dirty="0">
                <a:solidFill>
                  <a:srgbClr val="38BDF8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원형 마커 (Blob)</a:t>
            </a:r>
            <a:endParaRPr lang="en-US" sz="1100" dirty="0"/>
          </a:p>
        </p:txBody>
      </p:sp>
      <p:sp>
        <p:nvSpPr>
          <p:cNvPr id="18" name="Shape 12"/>
          <p:cNvSpPr/>
          <p:nvPr/>
        </p:nvSpPr>
        <p:spPr>
          <a:xfrm>
            <a:off x="7402982" y="4598518"/>
            <a:ext cx="3924605" cy="19202"/>
          </a:xfrm>
          <a:prstGeom prst="rect">
            <a:avLst/>
          </a:prstGeom>
          <a:solidFill>
            <a:srgbClr val="334155"/>
          </a:solidFill>
          <a:ln w="12700">
            <a:solidFill>
              <a:srgbClr val="334155">
                <a:alpha val="0"/>
              </a:srgbClr>
            </a:solidFill>
            <a:prstDash val="solid"/>
          </a:ln>
        </p:spPr>
      </p:sp>
      <p:sp>
        <p:nvSpPr>
          <p:cNvPr id="19" name="Text 13"/>
          <p:cNvSpPr txBox="1"/>
          <p:nvPr/>
        </p:nvSpPr>
        <p:spPr>
          <a:xfrm>
            <a:off x="7402982" y="4160520"/>
            <a:ext cx="4000500" cy="323698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solidFill>
              <a:srgbClr val="FFFFFF">
                <a:alpha val="0"/>
              </a:srgbClr>
            </a:solidFill>
          </a:ln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100" b="1" dirty="0">
                <a:solidFill>
                  <a:srgbClr val="CBD5E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사각형/패턴 마커</a:t>
            </a:r>
            <a:endParaRPr lang="en-US" sz="1100" dirty="0"/>
          </a:p>
        </p:txBody>
      </p:sp>
      <p:sp>
        <p:nvSpPr>
          <p:cNvPr id="20" name="Shape 14"/>
          <p:cNvSpPr/>
          <p:nvPr/>
        </p:nvSpPr>
        <p:spPr>
          <a:xfrm>
            <a:off x="866851" y="5070348"/>
            <a:ext cx="2619756" cy="9144"/>
          </a:xfrm>
          <a:prstGeom prst="rect">
            <a:avLst/>
          </a:prstGeom>
          <a:solidFill>
            <a:srgbClr val="94A3B8">
              <a:alpha val="10000"/>
            </a:srgbClr>
          </a:solidFill>
          <a:ln w="12700">
            <a:solidFill>
              <a:srgbClr val="94A3B8">
                <a:alpha val="0"/>
              </a:srgbClr>
            </a:solidFill>
            <a:prstDash val="solid"/>
          </a:ln>
        </p:spPr>
      </p:sp>
      <p:sp>
        <p:nvSpPr>
          <p:cNvPr id="21" name="Text 15"/>
          <p:cNvSpPr txBox="1"/>
          <p:nvPr/>
        </p:nvSpPr>
        <p:spPr>
          <a:xfrm>
            <a:off x="866851" y="4613148"/>
            <a:ext cx="2695651" cy="343814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solidFill>
              <a:srgbClr val="FFFFFF">
                <a:alpha val="0"/>
              </a:srgbClr>
            </a:solidFill>
          </a:ln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100" dirty="0">
                <a:solidFill>
                  <a:srgbClr val="94A3B8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회전 대응 (Rotation)</a:t>
            </a:r>
            <a:endParaRPr lang="en-US" sz="1100" dirty="0"/>
          </a:p>
        </p:txBody>
      </p:sp>
      <p:sp>
        <p:nvSpPr>
          <p:cNvPr id="22" name="Text 16"/>
          <p:cNvSpPr txBox="1"/>
          <p:nvPr/>
        </p:nvSpPr>
        <p:spPr>
          <a:xfrm>
            <a:off x="3481121" y="4613148"/>
            <a:ext cx="4000500" cy="467258"/>
          </a:xfrm>
          <a:prstGeom prst="rect">
            <a:avLst/>
          </a:prstGeom>
          <a:solidFill>
            <a:srgbClr val="38BDF8">
              <a:alpha val="5000"/>
            </a:srgbClr>
          </a:solidFill>
          <a:ln w="12700">
            <a:solidFill>
              <a:srgbClr val="38BDF8">
                <a:alpha val="20000"/>
              </a:srgbClr>
            </a:solidFill>
          </a:ln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900" b="1" dirty="0">
                <a:solidFill>
                  <a:srgbClr val="34D39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매우 우수</a:t>
            </a:r>
            <a:r>
              <a:rPr lang="en-US" sz="1100" b="1" dirty="0">
                <a:solidFill>
                  <a:srgbClr val="38BDF8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어느 각도든 동일</a:t>
            </a:r>
            <a:endParaRPr lang="en-US" sz="1100" dirty="0"/>
          </a:p>
        </p:txBody>
      </p:sp>
      <p:sp>
        <p:nvSpPr>
          <p:cNvPr id="23" name="Shape 17"/>
          <p:cNvSpPr/>
          <p:nvPr/>
        </p:nvSpPr>
        <p:spPr>
          <a:xfrm>
            <a:off x="7402982" y="5070348"/>
            <a:ext cx="3924605" cy="9144"/>
          </a:xfrm>
          <a:prstGeom prst="rect">
            <a:avLst/>
          </a:prstGeom>
          <a:solidFill>
            <a:srgbClr val="94A3B8">
              <a:alpha val="10000"/>
            </a:srgbClr>
          </a:solidFill>
          <a:ln w="12700">
            <a:solidFill>
              <a:srgbClr val="94A3B8">
                <a:alpha val="0"/>
              </a:srgbClr>
            </a:solidFill>
            <a:prstDash val="solid"/>
          </a:ln>
        </p:spPr>
      </p:sp>
      <p:sp>
        <p:nvSpPr>
          <p:cNvPr id="24" name="Text 18"/>
          <p:cNvSpPr txBox="1"/>
          <p:nvPr/>
        </p:nvSpPr>
        <p:spPr>
          <a:xfrm>
            <a:off x="7402982" y="4613148"/>
            <a:ext cx="4000500" cy="343814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solidFill>
              <a:srgbClr val="FFFFFF">
                <a:alpha val="0"/>
              </a:srgbClr>
            </a:solidFill>
          </a:ln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900" dirty="0">
                <a:solidFill>
                  <a:srgbClr val="F43F5E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보통</a:t>
            </a:r>
            <a:r>
              <a:rPr lang="en-US" sz="1100" dirty="0">
                <a:solidFill>
                  <a:srgbClr val="94A3B8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각도에 따라 왜곡 심함</a:t>
            </a:r>
            <a:endParaRPr lang="en-US" sz="1100" dirty="0"/>
          </a:p>
        </p:txBody>
      </p:sp>
      <p:sp>
        <p:nvSpPr>
          <p:cNvPr id="25" name="Shape 19"/>
          <p:cNvSpPr/>
          <p:nvPr/>
        </p:nvSpPr>
        <p:spPr>
          <a:xfrm>
            <a:off x="866851" y="5522976"/>
            <a:ext cx="2619756" cy="9144"/>
          </a:xfrm>
          <a:prstGeom prst="rect">
            <a:avLst/>
          </a:prstGeom>
          <a:solidFill>
            <a:srgbClr val="94A3B8">
              <a:alpha val="10000"/>
            </a:srgbClr>
          </a:solidFill>
          <a:ln w="12700">
            <a:solidFill>
              <a:srgbClr val="94A3B8">
                <a:alpha val="0"/>
              </a:srgbClr>
            </a:solidFill>
            <a:prstDash val="solid"/>
          </a:ln>
        </p:spPr>
      </p:sp>
      <p:sp>
        <p:nvSpPr>
          <p:cNvPr id="26" name="Text 20"/>
          <p:cNvSpPr txBox="1"/>
          <p:nvPr/>
        </p:nvSpPr>
        <p:spPr>
          <a:xfrm>
            <a:off x="866851" y="5074920"/>
            <a:ext cx="2695651" cy="333756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solidFill>
              <a:srgbClr val="FFFFFF">
                <a:alpha val="0"/>
              </a:srgbClr>
            </a:solidFill>
          </a:ln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100" dirty="0">
                <a:solidFill>
                  <a:srgbClr val="94A3B8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중심 정밀도 (Precision)</a:t>
            </a:r>
            <a:endParaRPr lang="en-US" sz="1100" dirty="0"/>
          </a:p>
        </p:txBody>
      </p:sp>
      <p:sp>
        <p:nvSpPr>
          <p:cNvPr id="27" name="Text 21"/>
          <p:cNvSpPr txBox="1"/>
          <p:nvPr/>
        </p:nvSpPr>
        <p:spPr>
          <a:xfrm>
            <a:off x="3481121" y="5074920"/>
            <a:ext cx="4000500" cy="457200"/>
          </a:xfrm>
          <a:prstGeom prst="rect">
            <a:avLst/>
          </a:prstGeom>
          <a:solidFill>
            <a:srgbClr val="38BDF8">
              <a:alpha val="5000"/>
            </a:srgbClr>
          </a:solidFill>
          <a:ln w="12700">
            <a:solidFill>
              <a:srgbClr val="38BDF8">
                <a:alpha val="20000"/>
              </a:srgbClr>
            </a:solidFill>
          </a:ln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900" b="1" dirty="0">
                <a:solidFill>
                  <a:srgbClr val="34D39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최상</a:t>
            </a:r>
            <a:r>
              <a:rPr lang="en-US" sz="1100" b="1" dirty="0">
                <a:solidFill>
                  <a:srgbClr val="38BDF8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무게 중심(Centroid) 기반</a:t>
            </a:r>
            <a:endParaRPr lang="en-US" sz="1100" dirty="0"/>
          </a:p>
        </p:txBody>
      </p:sp>
      <p:sp>
        <p:nvSpPr>
          <p:cNvPr id="28" name="Shape 22"/>
          <p:cNvSpPr/>
          <p:nvPr/>
        </p:nvSpPr>
        <p:spPr>
          <a:xfrm>
            <a:off x="7402982" y="5522976"/>
            <a:ext cx="3924605" cy="9144"/>
          </a:xfrm>
          <a:prstGeom prst="rect">
            <a:avLst/>
          </a:prstGeom>
          <a:solidFill>
            <a:srgbClr val="94A3B8">
              <a:alpha val="10000"/>
            </a:srgbClr>
          </a:solidFill>
          <a:ln w="12700">
            <a:solidFill>
              <a:srgbClr val="94A3B8">
                <a:alpha val="0"/>
              </a:srgbClr>
            </a:solidFill>
            <a:prstDash val="solid"/>
          </a:ln>
        </p:spPr>
      </p:sp>
      <p:sp>
        <p:nvSpPr>
          <p:cNvPr id="29" name="Text 23"/>
          <p:cNvSpPr txBox="1"/>
          <p:nvPr/>
        </p:nvSpPr>
        <p:spPr>
          <a:xfrm>
            <a:off x="7402982" y="5074920"/>
            <a:ext cx="4000500" cy="333756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solidFill>
              <a:srgbClr val="FFFFFF">
                <a:alpha val="0"/>
              </a:srgbClr>
            </a:solidFill>
          </a:ln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900" dirty="0">
                <a:solidFill>
                  <a:srgbClr val="F43F5E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보통</a:t>
            </a:r>
            <a:r>
              <a:rPr lang="en-US" sz="1100" dirty="0">
                <a:solidFill>
                  <a:srgbClr val="94A3B8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모서리 손상 시 오차</a:t>
            </a:r>
            <a:endParaRPr lang="en-US" sz="1100" dirty="0"/>
          </a:p>
        </p:txBody>
      </p:sp>
      <p:sp>
        <p:nvSpPr>
          <p:cNvPr id="30" name="Shape 24"/>
          <p:cNvSpPr/>
          <p:nvPr/>
        </p:nvSpPr>
        <p:spPr>
          <a:xfrm>
            <a:off x="866851" y="5980176"/>
            <a:ext cx="2619756" cy="9144"/>
          </a:xfrm>
          <a:prstGeom prst="rect">
            <a:avLst/>
          </a:prstGeom>
          <a:solidFill>
            <a:srgbClr val="94A3B8">
              <a:alpha val="10000"/>
            </a:srgbClr>
          </a:solidFill>
          <a:ln w="12700">
            <a:solidFill>
              <a:srgbClr val="94A3B8">
                <a:alpha val="0"/>
              </a:srgbClr>
            </a:solidFill>
            <a:prstDash val="solid"/>
          </a:ln>
        </p:spPr>
      </p:sp>
      <p:sp>
        <p:nvSpPr>
          <p:cNvPr id="31" name="Text 25"/>
          <p:cNvSpPr txBox="1"/>
          <p:nvPr/>
        </p:nvSpPr>
        <p:spPr>
          <a:xfrm>
            <a:off x="866851" y="5532120"/>
            <a:ext cx="2695651" cy="333756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solidFill>
              <a:srgbClr val="FFFFFF">
                <a:alpha val="0"/>
              </a:srgbClr>
            </a:solidFill>
          </a:ln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100" dirty="0">
                <a:solidFill>
                  <a:srgbClr val="94A3B8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필터링 난이도</a:t>
            </a:r>
            <a:endParaRPr lang="en-US" sz="1100" dirty="0"/>
          </a:p>
        </p:txBody>
      </p:sp>
      <p:sp>
        <p:nvSpPr>
          <p:cNvPr id="32" name="Text 26"/>
          <p:cNvSpPr txBox="1"/>
          <p:nvPr/>
        </p:nvSpPr>
        <p:spPr>
          <a:xfrm>
            <a:off x="3481121" y="5532120"/>
            <a:ext cx="4000500" cy="457200"/>
          </a:xfrm>
          <a:prstGeom prst="rect">
            <a:avLst/>
          </a:prstGeom>
          <a:solidFill>
            <a:srgbClr val="38BDF8">
              <a:alpha val="5000"/>
            </a:srgbClr>
          </a:solidFill>
          <a:ln w="12700">
            <a:solidFill>
              <a:srgbClr val="38BDF8">
                <a:alpha val="20000"/>
              </a:srgbClr>
            </a:solidFill>
          </a:ln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900" b="1" dirty="0">
                <a:solidFill>
                  <a:srgbClr val="34D39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매우 낮음</a:t>
            </a:r>
            <a:r>
              <a:rPr lang="en-US" sz="1100" b="1" dirty="0">
                <a:solidFill>
                  <a:srgbClr val="38BDF8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원형도 지표 활용</a:t>
            </a:r>
            <a:endParaRPr lang="en-US" sz="1100" dirty="0"/>
          </a:p>
        </p:txBody>
      </p:sp>
      <p:sp>
        <p:nvSpPr>
          <p:cNvPr id="33" name="Shape 27"/>
          <p:cNvSpPr/>
          <p:nvPr/>
        </p:nvSpPr>
        <p:spPr>
          <a:xfrm>
            <a:off x="7402982" y="5980176"/>
            <a:ext cx="3924605" cy="9144"/>
          </a:xfrm>
          <a:prstGeom prst="rect">
            <a:avLst/>
          </a:prstGeom>
          <a:solidFill>
            <a:srgbClr val="94A3B8">
              <a:alpha val="10000"/>
            </a:srgbClr>
          </a:solidFill>
          <a:ln w="12700">
            <a:solidFill>
              <a:srgbClr val="94A3B8">
                <a:alpha val="0"/>
              </a:srgbClr>
            </a:solidFill>
            <a:prstDash val="solid"/>
          </a:ln>
        </p:spPr>
      </p:sp>
      <p:sp>
        <p:nvSpPr>
          <p:cNvPr id="34" name="Text 28"/>
          <p:cNvSpPr txBox="1"/>
          <p:nvPr/>
        </p:nvSpPr>
        <p:spPr>
          <a:xfrm>
            <a:off x="7402982" y="5532120"/>
            <a:ext cx="4000500" cy="333756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solidFill>
              <a:srgbClr val="FFFFFF">
                <a:alpha val="0"/>
              </a:srgbClr>
            </a:solidFill>
          </a:ln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900" dirty="0">
                <a:solidFill>
                  <a:srgbClr val="F43F5E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높음</a:t>
            </a:r>
            <a:r>
              <a:rPr lang="en-US" sz="1100" dirty="0">
                <a:solidFill>
                  <a:srgbClr val="94A3B8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복잡한 엣지 검출 필요</a:t>
            </a:r>
            <a:endParaRPr lang="en-US" sz="1100" dirty="0"/>
          </a:p>
        </p:txBody>
      </p:sp>
      <p:sp>
        <p:nvSpPr>
          <p:cNvPr id="35" name="Text 29"/>
          <p:cNvSpPr txBox="1"/>
          <p:nvPr/>
        </p:nvSpPr>
        <p:spPr>
          <a:xfrm>
            <a:off x="866851" y="5989320"/>
            <a:ext cx="2695651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100" dirty="0">
                <a:solidFill>
                  <a:srgbClr val="94A3B8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연산 속도 (Latency)</a:t>
            </a:r>
            <a:endParaRPr lang="en-US" sz="1100" dirty="0"/>
          </a:p>
        </p:txBody>
      </p:sp>
      <p:sp>
        <p:nvSpPr>
          <p:cNvPr id="36" name="Text 30"/>
          <p:cNvSpPr txBox="1"/>
          <p:nvPr/>
        </p:nvSpPr>
        <p:spPr>
          <a:xfrm>
            <a:off x="3481121" y="5989320"/>
            <a:ext cx="4000500" cy="457200"/>
          </a:xfrm>
          <a:prstGeom prst="rect">
            <a:avLst/>
          </a:prstGeom>
          <a:solidFill>
            <a:srgbClr val="38BDF8">
              <a:alpha val="5000"/>
            </a:srgbClr>
          </a:solidFill>
          <a:ln w="12700">
            <a:solidFill>
              <a:srgbClr val="38BDF8">
                <a:alpha val="20000"/>
              </a:srgbClr>
            </a:solidFill>
          </a:ln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900" b="1" dirty="0">
                <a:solidFill>
                  <a:srgbClr val="34D39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매우 빠름</a:t>
            </a:r>
            <a:r>
              <a:rPr lang="en-US" sz="1100" b="1" dirty="0">
                <a:solidFill>
                  <a:srgbClr val="38BDF8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Low Latency</a:t>
            </a:r>
            <a:endParaRPr lang="en-US" sz="1100" dirty="0"/>
          </a:p>
        </p:txBody>
      </p:sp>
      <p:sp>
        <p:nvSpPr>
          <p:cNvPr id="37" name="Text 31"/>
          <p:cNvSpPr txBox="1"/>
          <p:nvPr/>
        </p:nvSpPr>
        <p:spPr>
          <a:xfrm>
            <a:off x="7402982" y="5989320"/>
            <a:ext cx="4000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900" dirty="0">
                <a:solidFill>
                  <a:srgbClr val="F43F5E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느림</a:t>
            </a:r>
            <a:r>
              <a:rPr lang="en-US" sz="1100" dirty="0">
                <a:solidFill>
                  <a:srgbClr val="94A3B8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패턴 매칭/디코딩 필요</a:t>
            </a:r>
            <a:endParaRPr lang="en-US" sz="1100" dirty="0"/>
          </a:p>
        </p:txBody>
      </p:sp>
      <p:pic>
        <p:nvPicPr>
          <p:cNvPr id="38" name="Image 4" descr="preencoded.png"/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3629254" y="4311396"/>
            <a:ext cx="142646" cy="142646"/>
          </a:xfrm>
          <a:prstGeom prst="rect">
            <a:avLst/>
          </a:prstGeom>
        </p:spPr>
      </p:pic>
      <p:sp>
        <p:nvSpPr>
          <p:cNvPr id="39" name="Shape 32"/>
          <p:cNvSpPr/>
          <p:nvPr/>
        </p:nvSpPr>
        <p:spPr>
          <a:xfrm>
            <a:off x="571500" y="1478585"/>
            <a:ext cx="2095805" cy="1857146"/>
          </a:xfrm>
          <a:prstGeom prst="roundRect">
            <a:avLst>
              <a:gd name="adj" fmla="val 3030"/>
            </a:avLst>
          </a:prstGeom>
          <a:solidFill>
            <a:srgbClr val="1E293B">
              <a:alpha val="40000"/>
            </a:srgbClr>
          </a:solidFill>
          <a:ln w="12700">
            <a:solidFill>
              <a:srgbClr val="38BDF8">
                <a:alpha val="10000"/>
              </a:srgbClr>
            </a:solidFill>
            <a:prstDash val="solid"/>
          </a:ln>
        </p:spPr>
      </p:sp>
      <p:pic>
        <p:nvPicPr>
          <p:cNvPr id="40" name="Image 5" descr="preencoded.png"/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1377086" y="1677924"/>
            <a:ext cx="476402" cy="476402"/>
          </a:xfrm>
          <a:prstGeom prst="rect">
            <a:avLst/>
          </a:prstGeom>
        </p:spPr>
      </p:pic>
      <p:pic>
        <p:nvPicPr>
          <p:cNvPr id="41" name="Image 6" descr="preencoded.png"/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1519733" y="1821485"/>
            <a:ext cx="190195" cy="190195"/>
          </a:xfrm>
          <a:prstGeom prst="rect">
            <a:avLst/>
          </a:prstGeom>
        </p:spPr>
      </p:pic>
      <p:sp>
        <p:nvSpPr>
          <p:cNvPr id="42" name="Text 33"/>
          <p:cNvSpPr txBox="1"/>
          <p:nvPr/>
        </p:nvSpPr>
        <p:spPr>
          <a:xfrm>
            <a:off x="1164031" y="2398471"/>
            <a:ext cx="910742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200" b="1" dirty="0">
                <a:solidFill>
                  <a:srgbClr val="E2E8F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회전 불변성</a:t>
            </a:r>
            <a:endParaRPr lang="en-US" sz="1200" dirty="0"/>
          </a:p>
        </p:txBody>
      </p:sp>
      <p:sp>
        <p:nvSpPr>
          <p:cNvPr id="43" name="Text 34"/>
          <p:cNvSpPr txBox="1"/>
          <p:nvPr/>
        </p:nvSpPr>
        <p:spPr>
          <a:xfrm>
            <a:off x="569671" y="2773375"/>
            <a:ext cx="2101291" cy="1810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900" dirty="0">
                <a:solidFill>
                  <a:srgbClr val="94A3B8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어느 각도에서도 중심점 계산 용이</a:t>
            </a:r>
            <a:endParaRPr lang="en-US" sz="900" dirty="0"/>
          </a:p>
        </p:txBody>
      </p:sp>
      <p:sp>
        <p:nvSpPr>
          <p:cNvPr id="44" name="Text 35"/>
          <p:cNvSpPr txBox="1"/>
          <p:nvPr/>
        </p:nvSpPr>
        <p:spPr>
          <a:xfrm>
            <a:off x="678485" y="2985516"/>
            <a:ext cx="1882750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800" dirty="0">
                <a:solidFill>
                  <a:srgbClr val="94A3B8">
                    <a:alpha val="70000"/>
                  </a:srgb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타원 공식 적용 가능</a:t>
            </a:r>
            <a:endParaRPr lang="en-US" sz="800" dirty="0"/>
          </a:p>
        </p:txBody>
      </p:sp>
      <p:sp>
        <p:nvSpPr>
          <p:cNvPr id="45" name="Shape 36"/>
          <p:cNvSpPr/>
          <p:nvPr/>
        </p:nvSpPr>
        <p:spPr>
          <a:xfrm>
            <a:off x="2811780" y="1478585"/>
            <a:ext cx="2095805" cy="1857146"/>
          </a:xfrm>
          <a:prstGeom prst="roundRect">
            <a:avLst>
              <a:gd name="adj" fmla="val 3030"/>
            </a:avLst>
          </a:prstGeom>
          <a:solidFill>
            <a:srgbClr val="1E293B">
              <a:alpha val="40000"/>
            </a:srgbClr>
          </a:solidFill>
          <a:ln w="12700">
            <a:solidFill>
              <a:srgbClr val="38BDF8">
                <a:alpha val="10000"/>
              </a:srgbClr>
            </a:solidFill>
            <a:prstDash val="solid"/>
          </a:ln>
        </p:spPr>
      </p:sp>
      <p:pic>
        <p:nvPicPr>
          <p:cNvPr id="46" name="Image 7" descr="preencoded.png"/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3617366" y="1677924"/>
            <a:ext cx="476402" cy="476402"/>
          </a:xfrm>
          <a:prstGeom prst="rect">
            <a:avLst/>
          </a:prstGeom>
        </p:spPr>
      </p:pic>
      <p:pic>
        <p:nvPicPr>
          <p:cNvPr id="47" name="Image 8" descr="preencoded.png"/>
          <p:cNvPicPr>
            <a:picLocks noChangeAspect="1"/>
          </p:cNvPicPr>
          <p:nvPr/>
        </p:nvPicPr>
        <p:blipFill>
          <a:blip r:embed="rId10"/>
          <a:srcRect/>
          <a:stretch/>
        </p:blipFill>
        <p:spPr>
          <a:xfrm>
            <a:off x="3760013" y="1821485"/>
            <a:ext cx="190195" cy="190195"/>
          </a:xfrm>
          <a:prstGeom prst="rect">
            <a:avLst/>
          </a:prstGeom>
        </p:spPr>
      </p:pic>
      <p:sp>
        <p:nvSpPr>
          <p:cNvPr id="48" name="Text 37"/>
          <p:cNvSpPr txBox="1"/>
          <p:nvPr/>
        </p:nvSpPr>
        <p:spPr>
          <a:xfrm>
            <a:off x="3193999" y="2398471"/>
            <a:ext cx="1334110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200" b="1" dirty="0">
                <a:solidFill>
                  <a:srgbClr val="E2E8F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거리 계산 단순성</a:t>
            </a:r>
            <a:endParaRPr lang="en-US" sz="1200" dirty="0"/>
          </a:p>
        </p:txBody>
      </p:sp>
      <p:sp>
        <p:nvSpPr>
          <p:cNvPr id="49" name="Text 38"/>
          <p:cNvSpPr txBox="1"/>
          <p:nvPr/>
        </p:nvSpPr>
        <p:spPr>
          <a:xfrm>
            <a:off x="3038551" y="2773375"/>
            <a:ext cx="1639519" cy="1810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900" dirty="0">
                <a:solidFill>
                  <a:srgbClr val="94A3B8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지름 정보만으로 거리 추정</a:t>
            </a:r>
            <a:endParaRPr lang="en-US" sz="900" dirty="0"/>
          </a:p>
        </p:txBody>
      </p:sp>
      <p:sp>
        <p:nvSpPr>
          <p:cNvPr id="50" name="Text 39"/>
          <p:cNvSpPr txBox="1"/>
          <p:nvPr/>
        </p:nvSpPr>
        <p:spPr>
          <a:xfrm>
            <a:off x="3122676" y="2985516"/>
            <a:ext cx="1471270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800" dirty="0">
                <a:solidFill>
                  <a:srgbClr val="94A3B8">
                    <a:alpha val="70000"/>
                  </a:srgb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복잡한 삼각함수 불필요</a:t>
            </a:r>
            <a:endParaRPr lang="en-US" sz="800" dirty="0"/>
          </a:p>
        </p:txBody>
      </p:sp>
      <p:sp>
        <p:nvSpPr>
          <p:cNvPr id="51" name="Shape 40"/>
          <p:cNvSpPr/>
          <p:nvPr/>
        </p:nvSpPr>
        <p:spPr>
          <a:xfrm>
            <a:off x="5052060" y="1478585"/>
            <a:ext cx="2095805" cy="1857146"/>
          </a:xfrm>
          <a:prstGeom prst="roundRect">
            <a:avLst>
              <a:gd name="adj" fmla="val 3030"/>
            </a:avLst>
          </a:prstGeom>
          <a:solidFill>
            <a:srgbClr val="1E293B">
              <a:alpha val="40000"/>
            </a:srgbClr>
          </a:solidFill>
          <a:ln w="12700">
            <a:solidFill>
              <a:srgbClr val="38BDF8">
                <a:alpha val="10000"/>
              </a:srgbClr>
            </a:solidFill>
            <a:prstDash val="solid"/>
          </a:ln>
        </p:spPr>
      </p:sp>
      <p:pic>
        <p:nvPicPr>
          <p:cNvPr id="52" name="Image 9" descr="preencoded.png"/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5857646" y="1677924"/>
            <a:ext cx="476402" cy="476402"/>
          </a:xfrm>
          <a:prstGeom prst="rect">
            <a:avLst/>
          </a:prstGeom>
        </p:spPr>
      </p:pic>
      <p:pic>
        <p:nvPicPr>
          <p:cNvPr id="53" name="Image 10" descr="preencoded.png"/>
          <p:cNvPicPr>
            <a:picLocks noChangeAspect="1"/>
          </p:cNvPicPr>
          <p:nvPr/>
        </p:nvPicPr>
        <p:blipFill>
          <a:blip r:embed="rId11"/>
          <a:srcRect/>
          <a:stretch/>
        </p:blipFill>
        <p:spPr>
          <a:xfrm>
            <a:off x="6000293" y="1821485"/>
            <a:ext cx="190195" cy="190195"/>
          </a:xfrm>
          <a:prstGeom prst="rect">
            <a:avLst/>
          </a:prstGeom>
        </p:spPr>
      </p:pic>
      <p:sp>
        <p:nvSpPr>
          <p:cNvPr id="54" name="Text 41"/>
          <p:cNvSpPr txBox="1"/>
          <p:nvPr/>
        </p:nvSpPr>
        <p:spPr>
          <a:xfrm>
            <a:off x="5560466" y="2398471"/>
            <a:ext cx="1072591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200" b="1" dirty="0">
                <a:solidFill>
                  <a:srgbClr val="E2E8F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노이즈 필터링</a:t>
            </a:r>
            <a:endParaRPr lang="en-US" sz="1200" dirty="0"/>
          </a:p>
        </p:txBody>
      </p:sp>
      <p:sp>
        <p:nvSpPr>
          <p:cNvPr id="55" name="Text 42"/>
          <p:cNvSpPr txBox="1"/>
          <p:nvPr/>
        </p:nvSpPr>
        <p:spPr>
          <a:xfrm>
            <a:off x="5106924" y="2773375"/>
            <a:ext cx="1984248" cy="1810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900" dirty="0">
                <a:solidFill>
                  <a:srgbClr val="94A3B8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강력한 원형도(Circularity) 지표</a:t>
            </a:r>
            <a:endParaRPr lang="en-US" sz="900" dirty="0"/>
          </a:p>
        </p:txBody>
      </p:sp>
      <p:sp>
        <p:nvSpPr>
          <p:cNvPr id="56" name="Text 43"/>
          <p:cNvSpPr txBox="1"/>
          <p:nvPr/>
        </p:nvSpPr>
        <p:spPr>
          <a:xfrm>
            <a:off x="5199278" y="2985516"/>
            <a:ext cx="1800454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800" dirty="0">
                <a:solidFill>
                  <a:srgbClr val="94A3B8">
                    <a:alpha val="70000"/>
                  </a:srgb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"동그랗지 않으면 노이즈"</a:t>
            </a:r>
            <a:endParaRPr lang="en-US" sz="800" dirty="0"/>
          </a:p>
        </p:txBody>
      </p:sp>
      <p:sp>
        <p:nvSpPr>
          <p:cNvPr id="57" name="Shape 44"/>
          <p:cNvSpPr/>
          <p:nvPr/>
        </p:nvSpPr>
        <p:spPr>
          <a:xfrm>
            <a:off x="7292340" y="1478585"/>
            <a:ext cx="2095805" cy="1857146"/>
          </a:xfrm>
          <a:prstGeom prst="roundRect">
            <a:avLst>
              <a:gd name="adj" fmla="val 3030"/>
            </a:avLst>
          </a:prstGeom>
          <a:solidFill>
            <a:srgbClr val="1E293B">
              <a:alpha val="40000"/>
            </a:srgbClr>
          </a:solidFill>
          <a:ln w="12700">
            <a:solidFill>
              <a:srgbClr val="38BDF8">
                <a:alpha val="10000"/>
              </a:srgbClr>
            </a:solidFill>
            <a:prstDash val="solid"/>
          </a:ln>
        </p:spPr>
      </p:sp>
      <p:pic>
        <p:nvPicPr>
          <p:cNvPr id="58" name="Image 11" descr="preencoded.png"/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8097926" y="1677924"/>
            <a:ext cx="476402" cy="476402"/>
          </a:xfrm>
          <a:prstGeom prst="rect">
            <a:avLst/>
          </a:prstGeom>
        </p:spPr>
      </p:pic>
      <p:pic>
        <p:nvPicPr>
          <p:cNvPr id="59" name="Image 12" descr="preencoded.png"/>
          <p:cNvPicPr>
            <a:picLocks noChangeAspect="1"/>
          </p:cNvPicPr>
          <p:nvPr/>
        </p:nvPicPr>
        <p:blipFill>
          <a:blip r:embed="rId12"/>
          <a:srcRect/>
          <a:stretch/>
        </p:blipFill>
        <p:spPr>
          <a:xfrm>
            <a:off x="8240573" y="1821485"/>
            <a:ext cx="190195" cy="190195"/>
          </a:xfrm>
          <a:prstGeom prst="rect">
            <a:avLst/>
          </a:prstGeom>
        </p:spPr>
      </p:pic>
      <p:sp>
        <p:nvSpPr>
          <p:cNvPr id="60" name="Text 45"/>
          <p:cNvSpPr txBox="1"/>
          <p:nvPr/>
        </p:nvSpPr>
        <p:spPr>
          <a:xfrm>
            <a:off x="7674559" y="2398471"/>
            <a:ext cx="1334110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200" b="1" dirty="0">
                <a:solidFill>
                  <a:srgbClr val="E2E8F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무게 중심 정밀도</a:t>
            </a:r>
            <a:endParaRPr lang="en-US" sz="1200" dirty="0"/>
          </a:p>
        </p:txBody>
      </p:sp>
      <p:sp>
        <p:nvSpPr>
          <p:cNvPr id="61" name="Text 46"/>
          <p:cNvSpPr txBox="1"/>
          <p:nvPr/>
        </p:nvSpPr>
        <p:spPr>
          <a:xfrm>
            <a:off x="7626096" y="2773375"/>
            <a:ext cx="1422806" cy="1810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900" dirty="0">
                <a:solidFill>
                  <a:srgbClr val="94A3B8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mm 단위의 정밀한 도킹</a:t>
            </a:r>
            <a:endParaRPr lang="en-US" sz="900" dirty="0"/>
          </a:p>
        </p:txBody>
      </p:sp>
      <p:sp>
        <p:nvSpPr>
          <p:cNvPr id="62" name="Text 47"/>
          <p:cNvSpPr txBox="1"/>
          <p:nvPr/>
        </p:nvSpPr>
        <p:spPr>
          <a:xfrm>
            <a:off x="7639812" y="2985516"/>
            <a:ext cx="1395374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800" dirty="0">
                <a:solidFill>
                  <a:srgbClr val="94A3B8">
                    <a:alpha val="70000"/>
                  </a:srgb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부분 손상에도 중심 안정적</a:t>
            </a:r>
            <a:endParaRPr lang="en-US" sz="800" dirty="0"/>
          </a:p>
        </p:txBody>
      </p:sp>
      <p:sp>
        <p:nvSpPr>
          <p:cNvPr id="63" name="Shape 48"/>
          <p:cNvSpPr/>
          <p:nvPr/>
        </p:nvSpPr>
        <p:spPr>
          <a:xfrm>
            <a:off x="9532620" y="1478585"/>
            <a:ext cx="2095805" cy="1857146"/>
          </a:xfrm>
          <a:prstGeom prst="roundRect">
            <a:avLst>
              <a:gd name="adj" fmla="val 3030"/>
            </a:avLst>
          </a:prstGeom>
          <a:solidFill>
            <a:srgbClr val="1E293B">
              <a:alpha val="40000"/>
            </a:srgbClr>
          </a:solidFill>
          <a:ln w="12700">
            <a:solidFill>
              <a:srgbClr val="38BDF8">
                <a:alpha val="10000"/>
              </a:srgbClr>
            </a:solidFill>
            <a:prstDash val="solid"/>
          </a:ln>
        </p:spPr>
      </p:sp>
      <p:pic>
        <p:nvPicPr>
          <p:cNvPr id="64" name="Image 13" descr="preencoded.png"/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10338206" y="1677924"/>
            <a:ext cx="476402" cy="476402"/>
          </a:xfrm>
          <a:prstGeom prst="rect">
            <a:avLst/>
          </a:prstGeom>
        </p:spPr>
      </p:pic>
      <p:pic>
        <p:nvPicPr>
          <p:cNvPr id="65" name="Image 14" descr="preencoded.png"/>
          <p:cNvPicPr>
            <a:picLocks noChangeAspect="1"/>
          </p:cNvPicPr>
          <p:nvPr/>
        </p:nvPicPr>
        <p:blipFill>
          <a:blip r:embed="rId13"/>
          <a:srcRect l="-1648" r="-1648"/>
          <a:stretch/>
        </p:blipFill>
        <p:spPr>
          <a:xfrm>
            <a:off x="10490911" y="1821485"/>
            <a:ext cx="171907" cy="190195"/>
          </a:xfrm>
          <a:prstGeom prst="rect">
            <a:avLst/>
          </a:prstGeom>
        </p:spPr>
      </p:pic>
      <p:sp>
        <p:nvSpPr>
          <p:cNvPr id="66" name="Text 49"/>
          <p:cNvSpPr txBox="1"/>
          <p:nvPr/>
        </p:nvSpPr>
        <p:spPr>
          <a:xfrm>
            <a:off x="10125151" y="2398471"/>
            <a:ext cx="910742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200" b="1" dirty="0">
                <a:solidFill>
                  <a:srgbClr val="E2E8F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연산 효율성</a:t>
            </a:r>
            <a:endParaRPr lang="en-US" sz="1200" dirty="0"/>
          </a:p>
        </p:txBody>
      </p:sp>
      <p:sp>
        <p:nvSpPr>
          <p:cNvPr id="67" name="Text 50"/>
          <p:cNvSpPr txBox="1"/>
          <p:nvPr/>
        </p:nvSpPr>
        <p:spPr>
          <a:xfrm>
            <a:off x="9994392" y="2773375"/>
            <a:ext cx="1164946" cy="1810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900" dirty="0">
                <a:solidFill>
                  <a:srgbClr val="94A3B8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CPU 연산량 최소화</a:t>
            </a:r>
            <a:endParaRPr lang="en-US" sz="900" dirty="0"/>
          </a:p>
        </p:txBody>
      </p:sp>
      <p:sp>
        <p:nvSpPr>
          <p:cNvPr id="68" name="Text 51"/>
          <p:cNvSpPr txBox="1"/>
          <p:nvPr/>
        </p:nvSpPr>
        <p:spPr>
          <a:xfrm>
            <a:off x="10036454" y="2985516"/>
            <a:ext cx="1080821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800" dirty="0">
                <a:solidFill>
                  <a:srgbClr val="94A3B8">
                    <a:alpha val="70000"/>
                  </a:srgb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배터리 소모 절감</a:t>
            </a:r>
            <a:endParaRPr lang="en-US" sz="8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0F172A"/>
          </a:solidFill>
          <a:ln w="12700">
            <a:solidFill>
              <a:srgbClr val="FFFFFF">
                <a:alpha val="0"/>
              </a:srgbClr>
            </a:solidFill>
            <a:prstDash val="solid"/>
          </a:ln>
        </p:spPr>
      </p:sp>
      <p:sp>
        <p:nvSpPr>
          <p:cNvPr id="3" name="Shape 1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0B1120"/>
          </a:solidFill>
          <a:ln w="12700">
            <a:solidFill>
              <a:srgbClr val="FFFFFF">
                <a:alpha val="0"/>
              </a:srgbClr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571500" y="1191463"/>
            <a:ext cx="11048695" cy="9144"/>
          </a:xfrm>
          <a:prstGeom prst="rect">
            <a:avLst/>
          </a:prstGeom>
          <a:solidFill>
            <a:srgbClr val="94A3B8">
              <a:alpha val="20000"/>
            </a:srgbClr>
          </a:solidFill>
          <a:ln w="12700">
            <a:solidFill>
              <a:srgbClr val="94A3B8">
                <a:alpha val="0"/>
              </a:srgbClr>
            </a:solidFill>
            <a:prstDash val="solid"/>
          </a:ln>
        </p:spPr>
      </p:sp>
      <p:sp>
        <p:nvSpPr>
          <p:cNvPr id="5" name="Text 3"/>
          <p:cNvSpPr txBox="1"/>
          <p:nvPr/>
        </p:nvSpPr>
        <p:spPr>
          <a:xfrm>
            <a:off x="571500" y="381305"/>
            <a:ext cx="2833726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b="1" kern="0" spc="150" dirty="0">
                <a:solidFill>
                  <a:srgbClr val="38BDF8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ALGORITHM COMPARISON</a:t>
            </a:r>
            <a:endParaRPr lang="en-US" sz="1000" dirty="0"/>
          </a:p>
        </p:txBody>
      </p:sp>
      <p:sp>
        <p:nvSpPr>
          <p:cNvPr id="6" name="Text 4"/>
          <p:cNvSpPr txBox="1"/>
          <p:nvPr/>
        </p:nvSpPr>
        <p:spPr>
          <a:xfrm>
            <a:off x="571500" y="629107"/>
            <a:ext cx="3962095" cy="4197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27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알고리즘 비교 분석</a:t>
            </a:r>
            <a:endParaRPr lang="en-US" sz="2700" dirty="0"/>
          </a:p>
        </p:txBody>
      </p:sp>
      <p:sp>
        <p:nvSpPr>
          <p:cNvPr id="7" name="Text 5"/>
          <p:cNvSpPr txBox="1"/>
          <p:nvPr/>
        </p:nvSpPr>
        <p:spPr>
          <a:xfrm>
            <a:off x="8629193" y="611734"/>
            <a:ext cx="2992831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r">
              <a:buNone/>
            </a:pPr>
            <a:r>
              <a:rPr lang="en-US" sz="1200" dirty="0">
                <a:solidFill>
                  <a:srgbClr val="94A3B8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SimpleBlobDetector vs Alternatives</a:t>
            </a:r>
            <a:endParaRPr lang="en-US" sz="1200" dirty="0"/>
          </a:p>
        </p:txBody>
      </p:sp>
      <p:sp>
        <p:nvSpPr>
          <p:cNvPr id="8" name="Text 6"/>
          <p:cNvSpPr txBox="1"/>
          <p:nvPr/>
        </p:nvSpPr>
        <p:spPr>
          <a:xfrm>
            <a:off x="8916314" y="840334"/>
            <a:ext cx="2705710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r">
              <a:buNone/>
            </a:pPr>
            <a:r>
              <a:rPr lang="en-US" sz="1000" dirty="0">
                <a:solidFill>
                  <a:srgbClr val="94A3B8">
                    <a:alpha val="70000"/>
                  </a:srgb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핵심 5가지 지표 기준 평가</a:t>
            </a:r>
            <a:endParaRPr lang="en-US" sz="1000" dirty="0"/>
          </a:p>
        </p:txBody>
      </p:sp>
      <p:sp>
        <p:nvSpPr>
          <p:cNvPr id="9" name="Shape 7"/>
          <p:cNvSpPr/>
          <p:nvPr/>
        </p:nvSpPr>
        <p:spPr>
          <a:xfrm>
            <a:off x="571500" y="1964131"/>
            <a:ext cx="1990649" cy="19202"/>
          </a:xfrm>
          <a:prstGeom prst="rect">
            <a:avLst/>
          </a:prstGeom>
          <a:solidFill>
            <a:srgbClr val="334155"/>
          </a:solidFill>
          <a:ln w="12700">
            <a:solidFill>
              <a:srgbClr val="334155">
                <a:alpha val="0"/>
              </a:srgbClr>
            </a:solidFill>
            <a:prstDash val="solid"/>
          </a:ln>
        </p:spPr>
      </p:sp>
      <p:sp>
        <p:nvSpPr>
          <p:cNvPr id="10" name="Text 8"/>
          <p:cNvSpPr txBox="1"/>
          <p:nvPr/>
        </p:nvSpPr>
        <p:spPr>
          <a:xfrm>
            <a:off x="571500" y="1478585"/>
            <a:ext cx="2067458" cy="343814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solidFill>
              <a:srgbClr val="FFFFFF">
                <a:alpha val="0"/>
              </a:srgbClr>
            </a:solidFill>
          </a:ln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b="1" kern="0" spc="75" dirty="0">
                <a:solidFill>
                  <a:srgbClr val="94A3B8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알고리즘</a:t>
            </a:r>
            <a:endParaRPr lang="en-US" sz="1000" dirty="0"/>
          </a:p>
        </p:txBody>
      </p:sp>
      <p:sp>
        <p:nvSpPr>
          <p:cNvPr id="11" name="Shape 9"/>
          <p:cNvSpPr/>
          <p:nvPr/>
        </p:nvSpPr>
        <p:spPr>
          <a:xfrm>
            <a:off x="2668219" y="1964131"/>
            <a:ext cx="2266798" cy="19202"/>
          </a:xfrm>
          <a:prstGeom prst="rect">
            <a:avLst/>
          </a:prstGeom>
          <a:solidFill>
            <a:srgbClr val="334155"/>
          </a:solidFill>
          <a:ln w="12700">
            <a:solidFill>
              <a:srgbClr val="334155">
                <a:alpha val="0"/>
              </a:srgbClr>
            </a:solidFill>
            <a:prstDash val="solid"/>
          </a:ln>
        </p:spPr>
      </p:sp>
      <p:sp>
        <p:nvSpPr>
          <p:cNvPr id="12" name="Text 10"/>
          <p:cNvSpPr txBox="1"/>
          <p:nvPr/>
        </p:nvSpPr>
        <p:spPr>
          <a:xfrm>
            <a:off x="2668219" y="1478585"/>
            <a:ext cx="2343607" cy="343814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solidFill>
              <a:srgbClr val="FFFFFF">
                <a:alpha val="0"/>
              </a:srgbClr>
            </a:solidFill>
          </a:ln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b="1" kern="0" spc="75" dirty="0">
                <a:solidFill>
                  <a:srgbClr val="94A3B8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핵심 원리</a:t>
            </a:r>
            <a:endParaRPr lang="en-US" sz="1000" dirty="0"/>
          </a:p>
        </p:txBody>
      </p:sp>
      <p:sp>
        <p:nvSpPr>
          <p:cNvPr id="13" name="Shape 11"/>
          <p:cNvSpPr/>
          <p:nvPr/>
        </p:nvSpPr>
        <p:spPr>
          <a:xfrm>
            <a:off x="5047488" y="1964131"/>
            <a:ext cx="1705356" cy="19202"/>
          </a:xfrm>
          <a:prstGeom prst="rect">
            <a:avLst/>
          </a:prstGeom>
          <a:solidFill>
            <a:srgbClr val="334155"/>
          </a:solidFill>
          <a:ln w="12700">
            <a:solidFill>
              <a:srgbClr val="334155">
                <a:alpha val="0"/>
              </a:srgbClr>
            </a:solidFill>
            <a:prstDash val="solid"/>
          </a:ln>
        </p:spPr>
      </p:sp>
      <p:sp>
        <p:nvSpPr>
          <p:cNvPr id="14" name="Text 12"/>
          <p:cNvSpPr txBox="1"/>
          <p:nvPr/>
        </p:nvSpPr>
        <p:spPr>
          <a:xfrm>
            <a:off x="5047488" y="1478585"/>
            <a:ext cx="1773936" cy="343814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solidFill>
              <a:srgbClr val="FFFFFF">
                <a:alpha val="0"/>
              </a:srgbClr>
            </a:solidFill>
          </a:ln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b="1" kern="0" spc="75" dirty="0">
                <a:solidFill>
                  <a:srgbClr val="94A3B8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검출 대상</a:t>
            </a:r>
            <a:endParaRPr lang="en-US" sz="1000" dirty="0"/>
          </a:p>
        </p:txBody>
      </p:sp>
      <p:sp>
        <p:nvSpPr>
          <p:cNvPr id="15" name="Shape 13"/>
          <p:cNvSpPr/>
          <p:nvPr/>
        </p:nvSpPr>
        <p:spPr>
          <a:xfrm>
            <a:off x="6860743" y="1964131"/>
            <a:ext cx="1419149" cy="19202"/>
          </a:xfrm>
          <a:prstGeom prst="rect">
            <a:avLst/>
          </a:prstGeom>
          <a:solidFill>
            <a:srgbClr val="334155"/>
          </a:solidFill>
          <a:ln w="12700">
            <a:solidFill>
              <a:srgbClr val="334155">
                <a:alpha val="0"/>
              </a:srgbClr>
            </a:solidFill>
            <a:prstDash val="solid"/>
          </a:ln>
        </p:spPr>
      </p:sp>
      <p:sp>
        <p:nvSpPr>
          <p:cNvPr id="16" name="Text 14"/>
          <p:cNvSpPr txBox="1"/>
          <p:nvPr/>
        </p:nvSpPr>
        <p:spPr>
          <a:xfrm>
            <a:off x="6860743" y="1478585"/>
            <a:ext cx="1476756" cy="343814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solidFill>
              <a:srgbClr val="FFFFFF">
                <a:alpha val="0"/>
              </a:srgbClr>
            </a:solidFill>
          </a:ln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b="1" kern="0" spc="75" dirty="0">
                <a:solidFill>
                  <a:srgbClr val="94A3B8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노이즈 내성</a:t>
            </a:r>
            <a:endParaRPr lang="en-US" sz="1000" dirty="0"/>
          </a:p>
        </p:txBody>
      </p:sp>
      <p:sp>
        <p:nvSpPr>
          <p:cNvPr id="17" name="Shape 15"/>
          <p:cNvSpPr/>
          <p:nvPr/>
        </p:nvSpPr>
        <p:spPr>
          <a:xfrm>
            <a:off x="8391449" y="1964131"/>
            <a:ext cx="1419149" cy="19202"/>
          </a:xfrm>
          <a:prstGeom prst="rect">
            <a:avLst/>
          </a:prstGeom>
          <a:solidFill>
            <a:srgbClr val="334155"/>
          </a:solidFill>
          <a:ln w="12700">
            <a:solidFill>
              <a:srgbClr val="334155">
                <a:alpha val="0"/>
              </a:srgbClr>
            </a:solidFill>
            <a:prstDash val="solid"/>
          </a:ln>
        </p:spPr>
      </p:sp>
      <p:sp>
        <p:nvSpPr>
          <p:cNvPr id="18" name="Text 16"/>
          <p:cNvSpPr txBox="1"/>
          <p:nvPr/>
        </p:nvSpPr>
        <p:spPr>
          <a:xfrm>
            <a:off x="8391449" y="1478585"/>
            <a:ext cx="1476756" cy="343814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solidFill>
              <a:srgbClr val="FFFFFF">
                <a:alpha val="0"/>
              </a:srgbClr>
            </a:solidFill>
          </a:ln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b="1" kern="0" spc="75" dirty="0">
                <a:solidFill>
                  <a:srgbClr val="94A3B8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연산 속도</a:t>
            </a:r>
            <a:endParaRPr lang="en-US" sz="1000" dirty="0"/>
          </a:p>
        </p:txBody>
      </p:sp>
      <p:sp>
        <p:nvSpPr>
          <p:cNvPr id="19" name="Shape 17"/>
          <p:cNvSpPr/>
          <p:nvPr/>
        </p:nvSpPr>
        <p:spPr>
          <a:xfrm>
            <a:off x="9921240" y="1964131"/>
            <a:ext cx="1705356" cy="19202"/>
          </a:xfrm>
          <a:prstGeom prst="rect">
            <a:avLst/>
          </a:prstGeom>
          <a:solidFill>
            <a:srgbClr val="334155"/>
          </a:solidFill>
          <a:ln w="12700">
            <a:solidFill>
              <a:srgbClr val="334155">
                <a:alpha val="0"/>
              </a:srgbClr>
            </a:solidFill>
            <a:prstDash val="solid"/>
          </a:ln>
        </p:spPr>
      </p:sp>
      <p:sp>
        <p:nvSpPr>
          <p:cNvPr id="20" name="Text 18"/>
          <p:cNvSpPr txBox="1"/>
          <p:nvPr/>
        </p:nvSpPr>
        <p:spPr>
          <a:xfrm>
            <a:off x="9887407" y="1478585"/>
            <a:ext cx="1773936" cy="343814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solidFill>
              <a:srgbClr val="FFFFFF">
                <a:alpha val="0"/>
              </a:srgbClr>
            </a:solidFill>
          </a:ln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000" b="1" kern="0" spc="75" dirty="0">
                <a:solidFill>
                  <a:srgbClr val="94A3B8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도킹 적합성</a:t>
            </a:r>
            <a:endParaRPr lang="en-US" sz="1000" dirty="0"/>
          </a:p>
        </p:txBody>
      </p:sp>
      <p:sp>
        <p:nvSpPr>
          <p:cNvPr id="21" name="Text 19"/>
          <p:cNvSpPr txBox="1"/>
          <p:nvPr/>
        </p:nvSpPr>
        <p:spPr>
          <a:xfrm>
            <a:off x="923544" y="2078431"/>
            <a:ext cx="1715414" cy="734263"/>
          </a:xfrm>
          <a:prstGeom prst="rect">
            <a:avLst/>
          </a:prstGeom>
          <a:solidFill>
            <a:srgbClr val="0EA5E9">
              <a:alpha val="15000"/>
            </a:srgbClr>
          </a:solidFill>
          <a:ln w="12700">
            <a:solidFill>
              <a:srgbClr val="38BDF8">
                <a:alpha val="50000"/>
              </a:srgbClr>
            </a:solidFill>
          </a:ln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100" b="1" dirty="0">
                <a:solidFill>
                  <a:srgbClr val="38BDF8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SimpleBlobDetector </a:t>
            </a:r>
            <a:endParaRPr lang="en-US" sz="1100" dirty="0"/>
          </a:p>
        </p:txBody>
      </p:sp>
      <p:pic>
        <p:nvPicPr>
          <p:cNvPr id="22" name="Image 0" descr="preencoded.png"/>
          <p:cNvPicPr>
            <a:picLocks noChangeAspect="1"/>
          </p:cNvPicPr>
          <p:nvPr/>
        </p:nvPicPr>
        <p:blipFill>
          <a:blip r:embed="rId3"/>
          <a:srcRect l="-837" r="-837"/>
          <a:stretch/>
        </p:blipFill>
        <p:spPr>
          <a:xfrm>
            <a:off x="694944" y="2375611"/>
            <a:ext cx="152705" cy="133502"/>
          </a:xfrm>
          <a:prstGeom prst="rect">
            <a:avLst/>
          </a:prstGeom>
        </p:spPr>
      </p:pic>
      <p:sp>
        <p:nvSpPr>
          <p:cNvPr id="23" name="Shape 20"/>
          <p:cNvSpPr/>
          <p:nvPr/>
        </p:nvSpPr>
        <p:spPr>
          <a:xfrm>
            <a:off x="2668219" y="2078431"/>
            <a:ext cx="2266798" cy="733349"/>
          </a:xfrm>
          <a:prstGeom prst="rect">
            <a:avLst/>
          </a:prstGeom>
          <a:solidFill>
            <a:srgbClr val="0EA5E9">
              <a:alpha val="15000"/>
            </a:srgbClr>
          </a:solidFill>
          <a:ln w="12700">
            <a:solidFill>
              <a:srgbClr val="38BDF8">
                <a:alpha val="50000"/>
              </a:srgbClr>
            </a:solidFill>
            <a:prstDash val="solid"/>
          </a:ln>
        </p:spPr>
      </p:sp>
      <p:sp>
        <p:nvSpPr>
          <p:cNvPr id="24" name="Text 21"/>
          <p:cNvSpPr txBox="1"/>
          <p:nvPr/>
        </p:nvSpPr>
        <p:spPr>
          <a:xfrm>
            <a:off x="2782519" y="2240280"/>
            <a:ext cx="1984248" cy="2194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100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Thresholding + Grouping</a:t>
            </a:r>
            <a:endParaRPr lang="en-US" sz="1100" dirty="0"/>
          </a:p>
        </p:txBody>
      </p:sp>
      <p:sp>
        <p:nvSpPr>
          <p:cNvPr id="25" name="Text 22"/>
          <p:cNvSpPr txBox="1"/>
          <p:nvPr/>
        </p:nvSpPr>
        <p:spPr>
          <a:xfrm>
            <a:off x="2782519" y="2473452"/>
            <a:ext cx="1800454" cy="17190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900" dirty="0">
                <a:solidFill>
                  <a:srgbClr val="94A3B8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면적/원형성 필터</a:t>
            </a:r>
            <a:endParaRPr lang="en-US" sz="900" dirty="0"/>
          </a:p>
        </p:txBody>
      </p:sp>
      <p:sp>
        <p:nvSpPr>
          <p:cNvPr id="26" name="Text 23"/>
          <p:cNvSpPr txBox="1"/>
          <p:nvPr/>
        </p:nvSpPr>
        <p:spPr>
          <a:xfrm>
            <a:off x="5047488" y="2078431"/>
            <a:ext cx="1773936" cy="734263"/>
          </a:xfrm>
          <a:prstGeom prst="rect">
            <a:avLst/>
          </a:prstGeom>
          <a:solidFill>
            <a:srgbClr val="0EA5E9">
              <a:alpha val="15000"/>
            </a:srgbClr>
          </a:solidFill>
          <a:ln w="12700">
            <a:solidFill>
              <a:srgbClr val="38BDF8">
                <a:alpha val="50000"/>
              </a:srgbClr>
            </a:solidFill>
          </a:ln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100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Blobs (영역 중심)</a:t>
            </a:r>
            <a:endParaRPr lang="en-US" sz="1100" dirty="0"/>
          </a:p>
        </p:txBody>
      </p:sp>
      <p:sp>
        <p:nvSpPr>
          <p:cNvPr id="27" name="Shape 24"/>
          <p:cNvSpPr/>
          <p:nvPr/>
        </p:nvSpPr>
        <p:spPr>
          <a:xfrm>
            <a:off x="6860743" y="2078431"/>
            <a:ext cx="1419149" cy="733349"/>
          </a:xfrm>
          <a:prstGeom prst="rect">
            <a:avLst/>
          </a:prstGeom>
          <a:solidFill>
            <a:srgbClr val="0EA5E9">
              <a:alpha val="15000"/>
            </a:srgbClr>
          </a:solidFill>
          <a:ln w="12700">
            <a:solidFill>
              <a:srgbClr val="38BDF8">
                <a:alpha val="50000"/>
              </a:srgbClr>
            </a:solidFill>
            <a:prstDash val="solid"/>
          </a:ln>
        </p:spPr>
      </p:sp>
      <p:sp>
        <p:nvSpPr>
          <p:cNvPr id="28" name="Text 25"/>
          <p:cNvSpPr txBox="1"/>
          <p:nvPr/>
        </p:nvSpPr>
        <p:spPr>
          <a:xfrm>
            <a:off x="6975043" y="2335378"/>
            <a:ext cx="409651" cy="2194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100" b="1" dirty="0">
                <a:solidFill>
                  <a:srgbClr val="38BDF8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High</a:t>
            </a:r>
            <a:endParaRPr lang="en-US" sz="1100" dirty="0"/>
          </a:p>
        </p:txBody>
      </p:sp>
      <p:sp>
        <p:nvSpPr>
          <p:cNvPr id="29" name="Text 26"/>
          <p:cNvSpPr txBox="1"/>
          <p:nvPr/>
        </p:nvSpPr>
        <p:spPr>
          <a:xfrm>
            <a:off x="8391449" y="2078431"/>
            <a:ext cx="1476756" cy="734263"/>
          </a:xfrm>
          <a:prstGeom prst="rect">
            <a:avLst/>
          </a:prstGeom>
          <a:solidFill>
            <a:srgbClr val="0EA5E9">
              <a:alpha val="15000"/>
            </a:srgbClr>
          </a:solidFill>
          <a:ln w="12700">
            <a:solidFill>
              <a:srgbClr val="38BDF8">
                <a:alpha val="50000"/>
              </a:srgbClr>
            </a:solidFill>
          </a:ln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100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Fast</a:t>
            </a:r>
            <a:endParaRPr lang="en-US" sz="1100" dirty="0"/>
          </a:p>
        </p:txBody>
      </p:sp>
      <p:pic>
        <p:nvPicPr>
          <p:cNvPr id="30" name="Image 1" descr="preencoded.png"/>
          <p:cNvPicPr>
            <a:picLocks noChangeAspect="1"/>
          </p:cNvPicPr>
          <p:nvPr/>
        </p:nvPicPr>
        <p:blipFill>
          <a:blip r:embed="rId4"/>
          <a:srcRect t="-14" b="-14"/>
          <a:stretch/>
        </p:blipFill>
        <p:spPr>
          <a:xfrm>
            <a:off x="9921240" y="2078431"/>
            <a:ext cx="1698955" cy="728777"/>
          </a:xfrm>
          <a:prstGeom prst="rect">
            <a:avLst/>
          </a:prstGeom>
        </p:spPr>
      </p:pic>
      <p:pic>
        <p:nvPicPr>
          <p:cNvPr id="31" name="Image 2" descr="preencoded.png"/>
          <p:cNvPicPr>
            <a:picLocks noChangeAspect="1"/>
          </p:cNvPicPr>
          <p:nvPr/>
        </p:nvPicPr>
        <p:blipFill>
          <a:blip r:embed="rId5"/>
          <a:srcRect l="-837" r="-837"/>
          <a:stretch/>
        </p:blipFill>
        <p:spPr>
          <a:xfrm>
            <a:off x="10384841" y="2283257"/>
            <a:ext cx="152705" cy="133502"/>
          </a:xfrm>
          <a:prstGeom prst="rect">
            <a:avLst/>
          </a:prstGeom>
        </p:spPr>
      </p:pic>
      <p:pic>
        <p:nvPicPr>
          <p:cNvPr id="32" name="Image 3" descr="preencoded.png"/>
          <p:cNvPicPr>
            <a:picLocks noChangeAspect="1"/>
          </p:cNvPicPr>
          <p:nvPr/>
        </p:nvPicPr>
        <p:blipFill>
          <a:blip r:embed="rId5"/>
          <a:srcRect l="-837" r="-837"/>
          <a:stretch/>
        </p:blipFill>
        <p:spPr>
          <a:xfrm>
            <a:off x="10537546" y="2283257"/>
            <a:ext cx="152705" cy="133502"/>
          </a:xfrm>
          <a:prstGeom prst="rect">
            <a:avLst/>
          </a:prstGeom>
        </p:spPr>
      </p:pic>
      <p:pic>
        <p:nvPicPr>
          <p:cNvPr id="33" name="Image 4" descr="preencoded.png"/>
          <p:cNvPicPr>
            <a:picLocks noChangeAspect="1"/>
          </p:cNvPicPr>
          <p:nvPr/>
        </p:nvPicPr>
        <p:blipFill>
          <a:blip r:embed="rId5"/>
          <a:srcRect l="-837" r="-837"/>
          <a:stretch/>
        </p:blipFill>
        <p:spPr>
          <a:xfrm>
            <a:off x="10690250" y="2283257"/>
            <a:ext cx="152705" cy="133502"/>
          </a:xfrm>
          <a:prstGeom prst="rect">
            <a:avLst/>
          </a:prstGeom>
        </p:spPr>
      </p:pic>
      <p:pic>
        <p:nvPicPr>
          <p:cNvPr id="34" name="Image 5" descr="preencoded.png"/>
          <p:cNvPicPr>
            <a:picLocks noChangeAspect="1"/>
          </p:cNvPicPr>
          <p:nvPr/>
        </p:nvPicPr>
        <p:blipFill>
          <a:blip r:embed="rId5"/>
          <a:srcRect l="-837" r="-837"/>
          <a:stretch/>
        </p:blipFill>
        <p:spPr>
          <a:xfrm>
            <a:off x="10842041" y="2283257"/>
            <a:ext cx="152705" cy="133502"/>
          </a:xfrm>
          <a:prstGeom prst="rect">
            <a:avLst/>
          </a:prstGeom>
        </p:spPr>
      </p:pic>
      <p:pic>
        <p:nvPicPr>
          <p:cNvPr id="35" name="Image 6" descr="preencoded.png"/>
          <p:cNvPicPr>
            <a:picLocks noChangeAspect="1"/>
          </p:cNvPicPr>
          <p:nvPr/>
        </p:nvPicPr>
        <p:blipFill>
          <a:blip r:embed="rId5"/>
          <a:srcRect l="-837" r="-837"/>
          <a:stretch/>
        </p:blipFill>
        <p:spPr>
          <a:xfrm>
            <a:off x="10994746" y="2283257"/>
            <a:ext cx="152705" cy="133502"/>
          </a:xfrm>
          <a:prstGeom prst="rect">
            <a:avLst/>
          </a:prstGeom>
        </p:spPr>
      </p:pic>
      <p:sp>
        <p:nvSpPr>
          <p:cNvPr id="36" name="Text 27"/>
          <p:cNvSpPr txBox="1"/>
          <p:nvPr/>
        </p:nvSpPr>
        <p:spPr>
          <a:xfrm>
            <a:off x="10391242" y="2466137"/>
            <a:ext cx="896112" cy="17190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900" dirty="0">
                <a:solidFill>
                  <a:srgbClr val="BAE6FD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최적 (Optimal)</a:t>
            </a:r>
            <a:endParaRPr lang="en-US" sz="900" dirty="0"/>
          </a:p>
        </p:txBody>
      </p:sp>
      <p:sp>
        <p:nvSpPr>
          <p:cNvPr id="37" name="Text 28"/>
          <p:cNvSpPr txBox="1"/>
          <p:nvPr/>
        </p:nvSpPr>
        <p:spPr>
          <a:xfrm>
            <a:off x="571500" y="2883103"/>
            <a:ext cx="2067458" cy="771754"/>
          </a:xfrm>
          <a:prstGeom prst="rect">
            <a:avLst/>
          </a:prstGeom>
          <a:solidFill>
            <a:srgbClr val="1E293B">
              <a:alpha val="40000"/>
            </a:srgbClr>
          </a:solidFill>
          <a:ln w="12700">
            <a:solidFill>
              <a:srgbClr val="000000">
                <a:alpha val="0"/>
              </a:srgbClr>
            </a:solidFill>
          </a:ln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100" b="1" dirty="0">
                <a:solidFill>
                  <a:srgbClr val="F1F5F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Hough Circle</a:t>
            </a:r>
            <a:endParaRPr lang="en-US" sz="1100" dirty="0"/>
          </a:p>
        </p:txBody>
      </p:sp>
      <p:sp>
        <p:nvSpPr>
          <p:cNvPr id="38" name="Shape 29"/>
          <p:cNvSpPr/>
          <p:nvPr/>
        </p:nvSpPr>
        <p:spPr>
          <a:xfrm>
            <a:off x="2668219" y="2883103"/>
            <a:ext cx="2266798" cy="771754"/>
          </a:xfrm>
          <a:prstGeom prst="rect">
            <a:avLst/>
          </a:prstGeom>
          <a:solidFill>
            <a:srgbClr val="1E293B">
              <a:alpha val="4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</p:sp>
      <p:sp>
        <p:nvSpPr>
          <p:cNvPr id="39" name="Text 30"/>
          <p:cNvSpPr txBox="1"/>
          <p:nvPr/>
        </p:nvSpPr>
        <p:spPr>
          <a:xfrm>
            <a:off x="2782519" y="3066898"/>
            <a:ext cx="1688897" cy="2194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100" dirty="0">
                <a:solidFill>
                  <a:srgbClr val="E2E8F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Edge Gradient Voting</a:t>
            </a:r>
            <a:endParaRPr lang="en-US" sz="1100" dirty="0"/>
          </a:p>
        </p:txBody>
      </p:sp>
      <p:sp>
        <p:nvSpPr>
          <p:cNvPr id="40" name="Text 31"/>
          <p:cNvSpPr txBox="1"/>
          <p:nvPr/>
        </p:nvSpPr>
        <p:spPr>
          <a:xfrm>
            <a:off x="2782519" y="3300070"/>
            <a:ext cx="1533449" cy="17190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900" dirty="0">
                <a:solidFill>
                  <a:srgbClr val="94A3B8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허프 변환</a:t>
            </a:r>
            <a:endParaRPr lang="en-US" sz="900" dirty="0"/>
          </a:p>
        </p:txBody>
      </p:sp>
      <p:sp>
        <p:nvSpPr>
          <p:cNvPr id="41" name="Text 32"/>
          <p:cNvSpPr txBox="1"/>
          <p:nvPr/>
        </p:nvSpPr>
        <p:spPr>
          <a:xfrm>
            <a:off x="5047488" y="2883103"/>
            <a:ext cx="1773936" cy="771754"/>
          </a:xfrm>
          <a:prstGeom prst="rect">
            <a:avLst/>
          </a:prstGeom>
          <a:solidFill>
            <a:srgbClr val="1E293B">
              <a:alpha val="40000"/>
            </a:srgbClr>
          </a:solidFill>
          <a:ln w="12700">
            <a:solidFill>
              <a:srgbClr val="000000">
                <a:alpha val="0"/>
              </a:srgbClr>
            </a:solidFill>
          </a:ln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100" dirty="0">
                <a:solidFill>
                  <a:srgbClr val="E2E8F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Perfect Circles</a:t>
            </a:r>
            <a:endParaRPr lang="en-US" sz="1100" dirty="0"/>
          </a:p>
        </p:txBody>
      </p:sp>
      <p:sp>
        <p:nvSpPr>
          <p:cNvPr id="42" name="Text 33"/>
          <p:cNvSpPr txBox="1"/>
          <p:nvPr/>
        </p:nvSpPr>
        <p:spPr>
          <a:xfrm>
            <a:off x="6860743" y="2883103"/>
            <a:ext cx="1476756" cy="771754"/>
          </a:xfrm>
          <a:prstGeom prst="rect">
            <a:avLst/>
          </a:prstGeom>
          <a:solidFill>
            <a:srgbClr val="1E293B">
              <a:alpha val="40000"/>
            </a:srgbClr>
          </a:solidFill>
          <a:ln w="12700">
            <a:solidFill>
              <a:srgbClr val="000000">
                <a:alpha val="0"/>
              </a:srgbClr>
            </a:solidFill>
          </a:ln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100" dirty="0">
                <a:solidFill>
                  <a:srgbClr val="FBBF24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Low (Sensitive)</a:t>
            </a:r>
            <a:endParaRPr lang="en-US" sz="1100" dirty="0"/>
          </a:p>
        </p:txBody>
      </p:sp>
      <p:sp>
        <p:nvSpPr>
          <p:cNvPr id="43" name="Text 34"/>
          <p:cNvSpPr txBox="1"/>
          <p:nvPr/>
        </p:nvSpPr>
        <p:spPr>
          <a:xfrm>
            <a:off x="8391449" y="2883103"/>
            <a:ext cx="1476756" cy="771754"/>
          </a:xfrm>
          <a:prstGeom prst="rect">
            <a:avLst/>
          </a:prstGeom>
          <a:solidFill>
            <a:srgbClr val="1E293B">
              <a:alpha val="40000"/>
            </a:srgbClr>
          </a:solidFill>
          <a:ln w="12700">
            <a:solidFill>
              <a:srgbClr val="000000">
                <a:alpha val="0"/>
              </a:srgbClr>
            </a:solidFill>
          </a:ln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100" dirty="0">
                <a:solidFill>
                  <a:srgbClr val="FBBF24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Slow</a:t>
            </a:r>
            <a:endParaRPr lang="en-US" sz="1100" dirty="0"/>
          </a:p>
        </p:txBody>
      </p:sp>
      <p:pic>
        <p:nvPicPr>
          <p:cNvPr id="44" name="Image 7" descr="preencoded.png"/>
          <p:cNvPicPr>
            <a:picLocks noChangeAspect="1"/>
          </p:cNvPicPr>
          <p:nvPr/>
        </p:nvPicPr>
        <p:blipFill>
          <a:blip r:embed="rId6"/>
          <a:srcRect t="-21" b="-21"/>
          <a:stretch/>
        </p:blipFill>
        <p:spPr>
          <a:xfrm>
            <a:off x="9921240" y="2883103"/>
            <a:ext cx="1698955" cy="771754"/>
          </a:xfrm>
          <a:prstGeom prst="rect">
            <a:avLst/>
          </a:prstGeom>
        </p:spPr>
      </p:pic>
      <p:pic>
        <p:nvPicPr>
          <p:cNvPr id="45" name="Image 8" descr="preencoded.png"/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10684764" y="3095244"/>
            <a:ext cx="171907" cy="171907"/>
          </a:xfrm>
          <a:prstGeom prst="rect">
            <a:avLst/>
          </a:prstGeom>
        </p:spPr>
      </p:pic>
      <p:sp>
        <p:nvSpPr>
          <p:cNvPr id="46" name="Text 35"/>
          <p:cNvSpPr txBox="1"/>
          <p:nvPr/>
        </p:nvSpPr>
        <p:spPr>
          <a:xfrm>
            <a:off x="10491826" y="3321101"/>
            <a:ext cx="662940" cy="17190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900" dirty="0">
                <a:solidFill>
                  <a:srgbClr val="FBBF24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과검출 위험</a:t>
            </a:r>
            <a:endParaRPr lang="en-US" sz="900" dirty="0"/>
          </a:p>
        </p:txBody>
      </p:sp>
      <p:sp>
        <p:nvSpPr>
          <p:cNvPr id="47" name="Text 36"/>
          <p:cNvSpPr txBox="1"/>
          <p:nvPr/>
        </p:nvSpPr>
        <p:spPr>
          <a:xfrm>
            <a:off x="571500" y="3730752"/>
            <a:ext cx="2067458" cy="771754"/>
          </a:xfrm>
          <a:prstGeom prst="rect">
            <a:avLst/>
          </a:prstGeom>
          <a:solidFill>
            <a:srgbClr val="1E293B">
              <a:alpha val="40000"/>
            </a:srgbClr>
          </a:solidFill>
          <a:ln w="12700">
            <a:solidFill>
              <a:srgbClr val="000000">
                <a:alpha val="0"/>
              </a:srgbClr>
            </a:solidFill>
          </a:ln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100" b="1" dirty="0">
                <a:solidFill>
                  <a:srgbClr val="F1F5F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MSER</a:t>
            </a:r>
            <a:endParaRPr lang="en-US" sz="1100" dirty="0"/>
          </a:p>
        </p:txBody>
      </p:sp>
      <p:sp>
        <p:nvSpPr>
          <p:cNvPr id="48" name="Shape 37"/>
          <p:cNvSpPr/>
          <p:nvPr/>
        </p:nvSpPr>
        <p:spPr>
          <a:xfrm>
            <a:off x="2668219" y="3730752"/>
            <a:ext cx="2266798" cy="771754"/>
          </a:xfrm>
          <a:prstGeom prst="rect">
            <a:avLst/>
          </a:prstGeom>
          <a:solidFill>
            <a:srgbClr val="1E293B">
              <a:alpha val="4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</p:sp>
      <p:sp>
        <p:nvSpPr>
          <p:cNvPr id="49" name="Text 38"/>
          <p:cNvSpPr txBox="1"/>
          <p:nvPr/>
        </p:nvSpPr>
        <p:spPr>
          <a:xfrm>
            <a:off x="2782519" y="3914546"/>
            <a:ext cx="1371600" cy="2194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100" dirty="0">
                <a:solidFill>
                  <a:srgbClr val="E2E8F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Extremal Regions</a:t>
            </a:r>
            <a:endParaRPr lang="en-US" sz="1100" dirty="0"/>
          </a:p>
        </p:txBody>
      </p:sp>
      <p:sp>
        <p:nvSpPr>
          <p:cNvPr id="50" name="Text 39"/>
          <p:cNvSpPr txBox="1"/>
          <p:nvPr/>
        </p:nvSpPr>
        <p:spPr>
          <a:xfrm>
            <a:off x="2782519" y="4147718"/>
            <a:ext cx="1245413" cy="17190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900" dirty="0">
                <a:solidFill>
                  <a:srgbClr val="94A3B8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강도 극단 영역</a:t>
            </a:r>
            <a:endParaRPr lang="en-US" sz="900" dirty="0"/>
          </a:p>
        </p:txBody>
      </p:sp>
      <p:sp>
        <p:nvSpPr>
          <p:cNvPr id="51" name="Text 40"/>
          <p:cNvSpPr txBox="1"/>
          <p:nvPr/>
        </p:nvSpPr>
        <p:spPr>
          <a:xfrm>
            <a:off x="5047488" y="3730752"/>
            <a:ext cx="1773936" cy="771754"/>
          </a:xfrm>
          <a:prstGeom prst="rect">
            <a:avLst/>
          </a:prstGeom>
          <a:solidFill>
            <a:srgbClr val="1E293B">
              <a:alpha val="40000"/>
            </a:srgbClr>
          </a:solidFill>
          <a:ln w="12700">
            <a:solidFill>
              <a:srgbClr val="000000">
                <a:alpha val="0"/>
              </a:srgbClr>
            </a:solidFill>
          </a:ln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100" dirty="0">
                <a:solidFill>
                  <a:srgbClr val="E2E8F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Stable Regions</a:t>
            </a:r>
            <a:endParaRPr lang="en-US" sz="1100" dirty="0"/>
          </a:p>
        </p:txBody>
      </p:sp>
      <p:sp>
        <p:nvSpPr>
          <p:cNvPr id="52" name="Text 41"/>
          <p:cNvSpPr txBox="1"/>
          <p:nvPr/>
        </p:nvSpPr>
        <p:spPr>
          <a:xfrm>
            <a:off x="6860743" y="3730752"/>
            <a:ext cx="1476756" cy="771754"/>
          </a:xfrm>
          <a:prstGeom prst="rect">
            <a:avLst/>
          </a:prstGeom>
          <a:solidFill>
            <a:srgbClr val="1E293B">
              <a:alpha val="40000"/>
            </a:srgbClr>
          </a:solidFill>
          <a:ln w="12700">
            <a:solidFill>
              <a:srgbClr val="000000">
                <a:alpha val="0"/>
              </a:srgbClr>
            </a:solidFill>
          </a:ln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100" dirty="0">
                <a:solidFill>
                  <a:srgbClr val="E2E8F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Medium</a:t>
            </a:r>
            <a:endParaRPr lang="en-US" sz="1100" dirty="0"/>
          </a:p>
        </p:txBody>
      </p:sp>
      <p:sp>
        <p:nvSpPr>
          <p:cNvPr id="53" name="Text 42"/>
          <p:cNvSpPr txBox="1"/>
          <p:nvPr/>
        </p:nvSpPr>
        <p:spPr>
          <a:xfrm>
            <a:off x="8391449" y="3730752"/>
            <a:ext cx="1476756" cy="771754"/>
          </a:xfrm>
          <a:prstGeom prst="rect">
            <a:avLst/>
          </a:prstGeom>
          <a:solidFill>
            <a:srgbClr val="1E293B">
              <a:alpha val="40000"/>
            </a:srgbClr>
          </a:solidFill>
          <a:ln w="12700">
            <a:solidFill>
              <a:srgbClr val="000000">
                <a:alpha val="0"/>
              </a:srgbClr>
            </a:solidFill>
          </a:ln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100" dirty="0">
                <a:solidFill>
                  <a:srgbClr val="E2E8F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Medium</a:t>
            </a:r>
            <a:endParaRPr lang="en-US" sz="1100" dirty="0"/>
          </a:p>
        </p:txBody>
      </p:sp>
      <p:pic>
        <p:nvPicPr>
          <p:cNvPr id="54" name="Image 9" descr="preencoded.png"/>
          <p:cNvPicPr>
            <a:picLocks noChangeAspect="1"/>
          </p:cNvPicPr>
          <p:nvPr/>
        </p:nvPicPr>
        <p:blipFill>
          <a:blip r:embed="rId6"/>
          <a:srcRect t="-21" b="-21"/>
          <a:stretch/>
        </p:blipFill>
        <p:spPr>
          <a:xfrm>
            <a:off x="9921240" y="3730752"/>
            <a:ext cx="1698955" cy="771754"/>
          </a:xfrm>
          <a:prstGeom prst="rect">
            <a:avLst/>
          </a:prstGeom>
        </p:spPr>
      </p:pic>
      <p:pic>
        <p:nvPicPr>
          <p:cNvPr id="55" name="Image 10" descr="preencoded.png"/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10684764" y="3942893"/>
            <a:ext cx="171907" cy="171907"/>
          </a:xfrm>
          <a:prstGeom prst="rect">
            <a:avLst/>
          </a:prstGeom>
        </p:spPr>
      </p:pic>
      <p:sp>
        <p:nvSpPr>
          <p:cNvPr id="56" name="Text 43"/>
          <p:cNvSpPr txBox="1"/>
          <p:nvPr/>
        </p:nvSpPr>
        <p:spPr>
          <a:xfrm>
            <a:off x="10491826" y="4168750"/>
            <a:ext cx="662940" cy="17190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900" dirty="0">
                <a:solidFill>
                  <a:srgbClr val="FBBF24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후처리 복잡</a:t>
            </a:r>
            <a:endParaRPr lang="en-US" sz="900" dirty="0"/>
          </a:p>
        </p:txBody>
      </p:sp>
      <p:sp>
        <p:nvSpPr>
          <p:cNvPr id="57" name="Text 44"/>
          <p:cNvSpPr txBox="1"/>
          <p:nvPr/>
        </p:nvSpPr>
        <p:spPr>
          <a:xfrm>
            <a:off x="571500" y="4578401"/>
            <a:ext cx="2067458" cy="771754"/>
          </a:xfrm>
          <a:prstGeom prst="rect">
            <a:avLst/>
          </a:prstGeom>
          <a:solidFill>
            <a:srgbClr val="1E293B">
              <a:alpha val="40000"/>
            </a:srgbClr>
          </a:solidFill>
          <a:ln w="12700">
            <a:solidFill>
              <a:srgbClr val="000000">
                <a:alpha val="0"/>
              </a:srgbClr>
            </a:solidFill>
          </a:ln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100" b="1" dirty="0">
                <a:solidFill>
                  <a:srgbClr val="F1F5F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FAST / GFTT</a:t>
            </a:r>
            <a:endParaRPr lang="en-US" sz="1100" dirty="0"/>
          </a:p>
        </p:txBody>
      </p:sp>
      <p:sp>
        <p:nvSpPr>
          <p:cNvPr id="58" name="Shape 45"/>
          <p:cNvSpPr/>
          <p:nvPr/>
        </p:nvSpPr>
        <p:spPr>
          <a:xfrm>
            <a:off x="2668219" y="4578401"/>
            <a:ext cx="2266798" cy="771754"/>
          </a:xfrm>
          <a:prstGeom prst="rect">
            <a:avLst/>
          </a:prstGeom>
          <a:solidFill>
            <a:srgbClr val="1E293B">
              <a:alpha val="4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</p:sp>
      <p:sp>
        <p:nvSpPr>
          <p:cNvPr id="59" name="Text 46"/>
          <p:cNvSpPr txBox="1"/>
          <p:nvPr/>
        </p:nvSpPr>
        <p:spPr>
          <a:xfrm>
            <a:off x="2782519" y="4762195"/>
            <a:ext cx="1360627" cy="2194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100" dirty="0">
                <a:solidFill>
                  <a:srgbClr val="E2E8F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Corner Detection</a:t>
            </a:r>
            <a:endParaRPr lang="en-US" sz="1100" dirty="0"/>
          </a:p>
        </p:txBody>
      </p:sp>
      <p:sp>
        <p:nvSpPr>
          <p:cNvPr id="60" name="Text 47"/>
          <p:cNvSpPr txBox="1"/>
          <p:nvPr/>
        </p:nvSpPr>
        <p:spPr>
          <a:xfrm>
            <a:off x="2782519" y="4995367"/>
            <a:ext cx="1234440" cy="17190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900" dirty="0">
                <a:solidFill>
                  <a:srgbClr val="94A3B8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코너 특징점</a:t>
            </a:r>
            <a:endParaRPr lang="en-US" sz="900" dirty="0"/>
          </a:p>
        </p:txBody>
      </p:sp>
      <p:sp>
        <p:nvSpPr>
          <p:cNvPr id="61" name="Text 48"/>
          <p:cNvSpPr txBox="1"/>
          <p:nvPr/>
        </p:nvSpPr>
        <p:spPr>
          <a:xfrm>
            <a:off x="5047488" y="4578401"/>
            <a:ext cx="1773936" cy="771754"/>
          </a:xfrm>
          <a:prstGeom prst="rect">
            <a:avLst/>
          </a:prstGeom>
          <a:solidFill>
            <a:srgbClr val="1E293B">
              <a:alpha val="40000"/>
            </a:srgbClr>
          </a:solidFill>
          <a:ln w="12700">
            <a:solidFill>
              <a:srgbClr val="000000">
                <a:alpha val="0"/>
              </a:srgbClr>
            </a:solidFill>
          </a:ln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100" dirty="0">
                <a:solidFill>
                  <a:srgbClr val="E2E8F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Keypoints (점)</a:t>
            </a:r>
            <a:endParaRPr lang="en-US" sz="1100" dirty="0"/>
          </a:p>
        </p:txBody>
      </p:sp>
      <p:sp>
        <p:nvSpPr>
          <p:cNvPr id="62" name="Text 49"/>
          <p:cNvSpPr txBox="1"/>
          <p:nvPr/>
        </p:nvSpPr>
        <p:spPr>
          <a:xfrm>
            <a:off x="6860743" y="4578401"/>
            <a:ext cx="1476756" cy="771754"/>
          </a:xfrm>
          <a:prstGeom prst="rect">
            <a:avLst/>
          </a:prstGeom>
          <a:solidFill>
            <a:srgbClr val="1E293B">
              <a:alpha val="90000"/>
            </a:srgbClr>
          </a:solidFill>
          <a:ln w="12700">
            <a:solidFill>
              <a:srgbClr val="000000">
                <a:alpha val="0"/>
              </a:srgbClr>
            </a:solidFill>
          </a:ln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100" dirty="0">
                <a:solidFill>
                  <a:srgbClr val="F87171">
                    <a:alpha val="90000"/>
                  </a:srgb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Very Low</a:t>
            </a:r>
            <a:endParaRPr lang="en-US" sz="1100" dirty="0"/>
          </a:p>
        </p:txBody>
      </p:sp>
      <p:sp>
        <p:nvSpPr>
          <p:cNvPr id="63" name="Text 50"/>
          <p:cNvSpPr txBox="1"/>
          <p:nvPr/>
        </p:nvSpPr>
        <p:spPr>
          <a:xfrm>
            <a:off x="8391449" y="4578401"/>
            <a:ext cx="1476756" cy="771754"/>
          </a:xfrm>
          <a:prstGeom prst="rect">
            <a:avLst/>
          </a:prstGeom>
          <a:solidFill>
            <a:srgbClr val="1E293B">
              <a:alpha val="40000"/>
            </a:srgbClr>
          </a:solidFill>
          <a:ln w="12700">
            <a:solidFill>
              <a:srgbClr val="000000">
                <a:alpha val="0"/>
              </a:srgbClr>
            </a:solidFill>
          </a:ln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100" dirty="0">
                <a:solidFill>
                  <a:srgbClr val="38BDF8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Very Fast</a:t>
            </a:r>
            <a:endParaRPr lang="en-US" sz="1100" dirty="0"/>
          </a:p>
        </p:txBody>
      </p:sp>
      <p:pic>
        <p:nvPicPr>
          <p:cNvPr id="64" name="Image 11" descr="preencoded.png"/>
          <p:cNvPicPr>
            <a:picLocks noChangeAspect="1"/>
          </p:cNvPicPr>
          <p:nvPr/>
        </p:nvPicPr>
        <p:blipFill>
          <a:blip r:embed="rId6">
            <a:alphaModFix amt="90000"/>
          </a:blip>
          <a:srcRect t="-21" b="-21"/>
          <a:stretch/>
        </p:blipFill>
        <p:spPr>
          <a:xfrm>
            <a:off x="9921240" y="4578401"/>
            <a:ext cx="1698955" cy="771754"/>
          </a:xfrm>
          <a:prstGeom prst="rect">
            <a:avLst/>
          </a:prstGeom>
        </p:spPr>
      </p:pic>
      <p:sp>
        <p:nvSpPr>
          <p:cNvPr id="65" name="Text 51"/>
          <p:cNvSpPr txBox="1"/>
          <p:nvPr/>
        </p:nvSpPr>
        <p:spPr>
          <a:xfrm>
            <a:off x="10491826" y="5016398"/>
            <a:ext cx="662940" cy="17190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900" dirty="0">
                <a:solidFill>
                  <a:srgbClr val="F87171">
                    <a:alpha val="90000"/>
                  </a:srgb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노이즈 과다</a:t>
            </a:r>
            <a:endParaRPr lang="en-US" sz="900" dirty="0"/>
          </a:p>
        </p:txBody>
      </p:sp>
      <p:pic>
        <p:nvPicPr>
          <p:cNvPr id="66" name="Image 12" descr="preencoded.png"/>
          <p:cNvPicPr>
            <a:picLocks noChangeAspect="1"/>
          </p:cNvPicPr>
          <p:nvPr/>
        </p:nvPicPr>
        <p:blipFill>
          <a:blip r:embed="rId9">
            <a:alphaModFix amt="90000"/>
          </a:blip>
          <a:srcRect/>
          <a:stretch/>
        </p:blipFill>
        <p:spPr>
          <a:xfrm>
            <a:off x="10684764" y="4790542"/>
            <a:ext cx="171907" cy="171907"/>
          </a:xfrm>
          <a:prstGeom prst="rect">
            <a:avLst/>
          </a:prstGeom>
        </p:spPr>
      </p:pic>
      <p:pic>
        <p:nvPicPr>
          <p:cNvPr id="67" name="Image 13" descr="preencoded.png"/>
          <p:cNvPicPr>
            <a:picLocks noChangeAspect="1"/>
          </p:cNvPicPr>
          <p:nvPr/>
        </p:nvPicPr>
        <p:blipFill>
          <a:blip r:embed="rId10"/>
          <a:srcRect t="-1" b="-1"/>
          <a:stretch/>
        </p:blipFill>
        <p:spPr>
          <a:xfrm>
            <a:off x="571500" y="5617159"/>
            <a:ext cx="11048695" cy="1143000"/>
          </a:xfrm>
          <a:prstGeom prst="rect">
            <a:avLst/>
          </a:prstGeom>
        </p:spPr>
      </p:pic>
      <p:sp>
        <p:nvSpPr>
          <p:cNvPr id="68" name="Shape 52"/>
          <p:cNvSpPr/>
          <p:nvPr/>
        </p:nvSpPr>
        <p:spPr>
          <a:xfrm>
            <a:off x="847649" y="5835701"/>
            <a:ext cx="428854" cy="571500"/>
          </a:xfrm>
          <a:prstGeom prst="roundRect">
            <a:avLst>
              <a:gd name="adj" fmla="val 106610"/>
            </a:avLst>
          </a:prstGeom>
          <a:solidFill>
            <a:srgbClr val="38BDF8">
              <a:alpha val="10000"/>
            </a:srgbClr>
          </a:solidFill>
          <a:ln w="12700">
            <a:solidFill>
              <a:srgbClr val="FFFFFF">
                <a:alpha val="0"/>
              </a:srgbClr>
            </a:solidFill>
            <a:prstDash val="solid"/>
          </a:ln>
        </p:spPr>
      </p:sp>
      <p:pic>
        <p:nvPicPr>
          <p:cNvPr id="69" name="Image 14" descr="preencoded.png"/>
          <p:cNvPicPr>
            <a:picLocks noChangeAspect="1"/>
          </p:cNvPicPr>
          <p:nvPr/>
        </p:nvPicPr>
        <p:blipFill>
          <a:blip r:embed="rId11"/>
          <a:srcRect l="-57" r="-57"/>
          <a:stretch/>
        </p:blipFill>
        <p:spPr>
          <a:xfrm>
            <a:off x="961949" y="6016752"/>
            <a:ext cx="200254" cy="228600"/>
          </a:xfrm>
          <a:prstGeom prst="rect">
            <a:avLst/>
          </a:prstGeom>
        </p:spPr>
      </p:pic>
      <p:sp>
        <p:nvSpPr>
          <p:cNvPr id="70" name="Text 53"/>
          <p:cNvSpPr txBox="1"/>
          <p:nvPr/>
        </p:nvSpPr>
        <p:spPr>
          <a:xfrm>
            <a:off x="1466698" y="5816498"/>
            <a:ext cx="7849210" cy="2578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300" b="1" dirty="0">
                <a:solidFill>
                  <a:srgbClr val="38BDF8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Why SimpleBlobDetector?</a:t>
            </a:r>
            <a:endParaRPr lang="en-US" sz="1300" dirty="0"/>
          </a:p>
        </p:txBody>
      </p:sp>
      <p:sp>
        <p:nvSpPr>
          <p:cNvPr id="71" name="Text 54"/>
          <p:cNvSpPr txBox="1"/>
          <p:nvPr/>
        </p:nvSpPr>
        <p:spPr>
          <a:xfrm>
            <a:off x="1466698" y="6131052"/>
            <a:ext cx="7810805" cy="4288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100" dirty="0">
                <a:solidFill>
                  <a:srgbClr val="CBD5E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FAST/GFTT는 단순 코너를 다수 검출하여 </a:t>
            </a:r>
            <a:r>
              <a:rPr lang="en-US" sz="1100" b="1" dirty="0">
                <a:solidFill>
                  <a:srgbClr val="F8717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마커 식별이 어렵고</a:t>
            </a:r>
            <a:r>
              <a:rPr lang="en-US" sz="1100" dirty="0">
                <a:solidFill>
                  <a:srgbClr val="CBD5E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, MSER은 영역 추출 후 </a:t>
            </a:r>
            <a:r>
              <a:rPr lang="en-US" sz="1100" b="1" dirty="0">
                <a:solidFill>
                  <a:srgbClr val="FBBF24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중심점 계산이 복잡</a:t>
            </a:r>
            <a:r>
              <a:rPr lang="en-US" sz="1100" dirty="0">
                <a:solidFill>
                  <a:srgbClr val="CBD5E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합니다.</a:t>
            </a:r>
            <a:endParaRPr lang="en-US" sz="1100" dirty="0"/>
          </a:p>
          <a:p>
            <a:pPr marL="0" indent="0" algn="l">
              <a:buNone/>
            </a:pPr>
            <a:r>
              <a:rPr lang="en-US" sz="1100" dirty="0">
                <a:solidFill>
                  <a:srgbClr val="CBD5E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반면, </a:t>
            </a:r>
            <a:r>
              <a:rPr lang="en-US" sz="1100" b="1" dirty="0">
                <a:solidFill>
                  <a:srgbClr val="CBD5E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SimpleBlobDetector</a:t>
            </a:r>
            <a:r>
              <a:rPr lang="en-US" sz="1100" dirty="0">
                <a:solidFill>
                  <a:srgbClr val="CBD5E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는 면적·원형성 필터를 통해 </a:t>
            </a:r>
            <a:r>
              <a:rPr lang="en-US" sz="1100" b="1" dirty="0">
                <a:solidFill>
                  <a:srgbClr val="38BDF8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도킹 마커의 중심점(Centroid)을 가장 직관적이고 정확하게 반환</a:t>
            </a:r>
            <a:r>
              <a:rPr lang="en-US" sz="1100" dirty="0">
                <a:solidFill>
                  <a:srgbClr val="CBD5E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합니다. </a:t>
            </a:r>
            <a:endParaRPr lang="en-US" sz="1100" dirty="0"/>
          </a:p>
        </p:txBody>
      </p:sp>
      <p:sp>
        <p:nvSpPr>
          <p:cNvPr id="72" name="Text 55"/>
          <p:cNvSpPr txBox="1"/>
          <p:nvPr/>
        </p:nvSpPr>
        <p:spPr>
          <a:xfrm>
            <a:off x="11663172" y="6420002"/>
            <a:ext cx="228600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dirty="0">
                <a:solidFill>
                  <a:srgbClr val="47556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05</a:t>
            </a:r>
            <a:endParaRPr lang="en-US" sz="10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0F172A"/>
          </a:solidFill>
          <a:ln w="12700">
            <a:solidFill>
              <a:srgbClr val="FFFFFF">
                <a:alpha val="0"/>
              </a:srgbClr>
            </a:solidFill>
            <a:prstDash val="solid"/>
          </a:ln>
        </p:spPr>
      </p:sp>
      <p:sp>
        <p:nvSpPr>
          <p:cNvPr id="3" name="Shape 1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0B1120"/>
          </a:solidFill>
          <a:ln w="12700">
            <a:solidFill>
              <a:srgbClr val="FFFFFF">
                <a:alpha val="0"/>
              </a:srgbClr>
            </a:solidFill>
            <a:prstDash val="solid"/>
          </a:ln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rcRect t="-1" b="-1"/>
          <a:stretch/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>
            <a:alphaModFix amt="10000"/>
          </a:blip>
          <a:srcRect/>
          <a:stretch/>
        </p:blipFill>
        <p:spPr>
          <a:xfrm>
            <a:off x="10287000" y="-952805"/>
            <a:ext cx="2857500" cy="2857500"/>
          </a:xfrm>
          <a:prstGeom prst="rect">
            <a:avLst/>
          </a:prstGeom>
        </p:spPr>
      </p:pic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4">
            <a:alphaModFix amt="10000"/>
          </a:blip>
          <a:srcRect/>
          <a:stretch/>
        </p:blipFill>
        <p:spPr>
          <a:xfrm>
            <a:off x="-952805" y="4953305"/>
            <a:ext cx="2857500" cy="2857500"/>
          </a:xfrm>
          <a:prstGeom prst="rect">
            <a:avLst/>
          </a:prstGeom>
        </p:spPr>
      </p:pic>
      <p:sp>
        <p:nvSpPr>
          <p:cNvPr id="7" name="Text 2"/>
          <p:cNvSpPr txBox="1"/>
          <p:nvPr/>
        </p:nvSpPr>
        <p:spPr>
          <a:xfrm>
            <a:off x="11663172" y="6420002"/>
            <a:ext cx="228600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dirty="0">
                <a:solidFill>
                  <a:srgbClr val="47556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06</a:t>
            </a:r>
            <a:endParaRPr lang="en-US" sz="1000" dirty="0"/>
          </a:p>
        </p:txBody>
      </p:sp>
      <p:sp>
        <p:nvSpPr>
          <p:cNvPr id="8" name="Shape 3"/>
          <p:cNvSpPr/>
          <p:nvPr/>
        </p:nvSpPr>
        <p:spPr>
          <a:xfrm>
            <a:off x="571500" y="1191463"/>
            <a:ext cx="11048695" cy="9144"/>
          </a:xfrm>
          <a:prstGeom prst="rect">
            <a:avLst/>
          </a:prstGeom>
          <a:solidFill>
            <a:srgbClr val="94A3B8">
              <a:alpha val="20000"/>
            </a:srgbClr>
          </a:solidFill>
          <a:ln w="12700">
            <a:solidFill>
              <a:srgbClr val="94A3B8">
                <a:alpha val="0"/>
              </a:srgbClr>
            </a:solidFill>
            <a:prstDash val="solid"/>
          </a:ln>
        </p:spPr>
      </p:sp>
      <p:sp>
        <p:nvSpPr>
          <p:cNvPr id="9" name="Text 4"/>
          <p:cNvSpPr txBox="1"/>
          <p:nvPr/>
        </p:nvSpPr>
        <p:spPr>
          <a:xfrm>
            <a:off x="571500" y="381305"/>
            <a:ext cx="5438851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b="1" kern="0" spc="150" dirty="0">
                <a:solidFill>
                  <a:srgbClr val="38BDF8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System Architecture</a:t>
            </a:r>
            <a:endParaRPr lang="en-US" sz="1000" dirty="0"/>
          </a:p>
        </p:txBody>
      </p:sp>
      <p:sp>
        <p:nvSpPr>
          <p:cNvPr id="10" name="Text 5"/>
          <p:cNvSpPr txBox="1"/>
          <p:nvPr/>
        </p:nvSpPr>
        <p:spPr>
          <a:xfrm>
            <a:off x="571500" y="629107"/>
            <a:ext cx="7235647" cy="4197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27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시스템 아키텍처 — 5단계 파이프라인</a:t>
            </a:r>
            <a:endParaRPr lang="en-US" sz="2700" dirty="0"/>
          </a:p>
        </p:txBody>
      </p:sp>
      <p:sp>
        <p:nvSpPr>
          <p:cNvPr id="11" name="Text 6"/>
          <p:cNvSpPr txBox="1"/>
          <p:nvPr/>
        </p:nvSpPr>
        <p:spPr>
          <a:xfrm>
            <a:off x="9453067" y="583387"/>
            <a:ext cx="21717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buNone/>
            </a:pPr>
            <a:r>
              <a:rPr lang="en-US" sz="1200" dirty="0">
                <a:solidFill>
                  <a:srgbClr val="94A3B8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이미지 취득부터 로봇 제어까지의</a:t>
            </a:r>
            <a:endParaRPr lang="en-US" sz="1200" dirty="0"/>
          </a:p>
          <a:p>
            <a:pPr marL="0" indent="0" algn="r">
              <a:buNone/>
            </a:pPr>
            <a:r>
              <a:rPr lang="en-US" sz="1200" dirty="0">
                <a:solidFill>
                  <a:srgbClr val="94A3B8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전체 데이터 처리 흐름도</a:t>
            </a:r>
            <a:endParaRPr lang="en-US" sz="1200" dirty="0"/>
          </a:p>
        </p:txBody>
      </p:sp>
      <p:sp>
        <p:nvSpPr>
          <p:cNvPr id="12" name="Shape 7"/>
          <p:cNvSpPr/>
          <p:nvPr/>
        </p:nvSpPr>
        <p:spPr>
          <a:xfrm>
            <a:off x="571500" y="5333695"/>
            <a:ext cx="11048695" cy="1143000"/>
          </a:xfrm>
          <a:prstGeom prst="roundRect">
            <a:avLst>
              <a:gd name="adj" fmla="val 8000"/>
            </a:avLst>
          </a:prstGeom>
          <a:solidFill>
            <a:srgbClr val="1E293B">
              <a:alpha val="40000"/>
            </a:srgbClr>
          </a:solidFill>
          <a:ln w="12700">
            <a:solidFill>
              <a:srgbClr val="94A3B8">
                <a:alpha val="10000"/>
              </a:srgbClr>
            </a:solidFill>
            <a:prstDash val="solid"/>
          </a:ln>
        </p:spPr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5"/>
          <a:srcRect t="-1087" b="-1087"/>
          <a:stretch/>
        </p:blipFill>
        <p:spPr>
          <a:xfrm>
            <a:off x="2558491" y="5820156"/>
            <a:ext cx="105156" cy="171907"/>
          </a:xfrm>
          <a:prstGeom prst="rect">
            <a:avLst/>
          </a:prstGeom>
        </p:spPr>
      </p:pic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5"/>
          <a:srcRect t="-1087" b="-1087"/>
          <a:stretch/>
        </p:blipFill>
        <p:spPr>
          <a:xfrm>
            <a:off x="4987138" y="5820156"/>
            <a:ext cx="105156" cy="171907"/>
          </a:xfrm>
          <a:prstGeom prst="rect">
            <a:avLst/>
          </a:prstGeom>
        </p:spPr>
      </p:pic>
      <p:pic>
        <p:nvPicPr>
          <p:cNvPr id="15" name="Image 5" descr="preencoded.png"/>
          <p:cNvPicPr>
            <a:picLocks noChangeAspect="1"/>
          </p:cNvPicPr>
          <p:nvPr/>
        </p:nvPicPr>
        <p:blipFill>
          <a:blip r:embed="rId5"/>
          <a:srcRect t="-1087" b="-1087"/>
          <a:stretch/>
        </p:blipFill>
        <p:spPr>
          <a:xfrm>
            <a:off x="7276795" y="5820156"/>
            <a:ext cx="105156" cy="171907"/>
          </a:xfrm>
          <a:prstGeom prst="rect">
            <a:avLst/>
          </a:prstGeom>
        </p:spPr>
      </p:pic>
      <p:pic>
        <p:nvPicPr>
          <p:cNvPr id="16" name="Image 6" descr="preencoded.png"/>
          <p:cNvPicPr>
            <a:picLocks noChangeAspect="1"/>
          </p:cNvPicPr>
          <p:nvPr/>
        </p:nvPicPr>
        <p:blipFill>
          <a:blip r:embed="rId5"/>
          <a:srcRect t="-1087" b="-1087"/>
          <a:stretch/>
        </p:blipFill>
        <p:spPr>
          <a:xfrm>
            <a:off x="9661550" y="5820156"/>
            <a:ext cx="105156" cy="171907"/>
          </a:xfrm>
          <a:prstGeom prst="rect">
            <a:avLst/>
          </a:prstGeom>
        </p:spPr>
      </p:pic>
      <p:pic>
        <p:nvPicPr>
          <p:cNvPr id="17" name="Image 7" descr="preencoded.png"/>
          <p:cNvPicPr>
            <a:picLocks noChangeAspect="1"/>
          </p:cNvPicPr>
          <p:nvPr/>
        </p:nvPicPr>
        <p:blipFill>
          <a:blip r:embed="rId6"/>
          <a:srcRect l="-2" r="-2"/>
          <a:stretch/>
        </p:blipFill>
        <p:spPr>
          <a:xfrm>
            <a:off x="571500" y="1383487"/>
            <a:ext cx="11048695" cy="3664915"/>
          </a:xfrm>
          <a:prstGeom prst="rect">
            <a:avLst/>
          </a:prstGeom>
        </p:spPr>
      </p:pic>
      <p:pic>
        <p:nvPicPr>
          <p:cNvPr id="18" name="Image 8" descr="preencoded.png"/>
          <p:cNvPicPr>
            <a:picLocks noChangeAspect="1"/>
          </p:cNvPicPr>
          <p:nvPr/>
        </p:nvPicPr>
        <p:blipFill>
          <a:blip r:embed="rId7"/>
          <a:srcRect l="2123" r="2123"/>
          <a:stretch/>
        </p:blipFill>
        <p:spPr>
          <a:xfrm>
            <a:off x="1524305" y="1691640"/>
            <a:ext cx="9144000" cy="3047695"/>
          </a:xfrm>
          <a:prstGeom prst="rect">
            <a:avLst/>
          </a:prstGeom>
        </p:spPr>
      </p:pic>
      <p:sp>
        <p:nvSpPr>
          <p:cNvPr id="19" name="Text 8"/>
          <p:cNvSpPr txBox="1"/>
          <p:nvPr/>
        </p:nvSpPr>
        <p:spPr>
          <a:xfrm>
            <a:off x="771754" y="1582826"/>
            <a:ext cx="1371600" cy="286207"/>
          </a:xfrm>
          <a:prstGeom prst="rect">
            <a:avLst/>
          </a:prstGeom>
          <a:solidFill>
            <a:srgbClr val="0F172A">
              <a:alpha val="80000"/>
            </a:srgbClr>
          </a:solidFill>
          <a:ln w="12700">
            <a:solidFill>
              <a:srgbClr val="38BDF8"/>
            </a:solidFill>
          </a:ln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900" b="1" dirty="0">
                <a:solidFill>
                  <a:srgbClr val="38BDF8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SYSTEM OVERVIEW </a:t>
            </a:r>
            <a:endParaRPr lang="en-US" sz="900" dirty="0"/>
          </a:p>
        </p:txBody>
      </p:sp>
      <p:pic>
        <p:nvPicPr>
          <p:cNvPr id="20" name="Image 9" descr="preencoded.png"/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1136599" y="5424221"/>
            <a:ext cx="476402" cy="476402"/>
          </a:xfrm>
          <a:prstGeom prst="rect">
            <a:avLst/>
          </a:prstGeom>
        </p:spPr>
      </p:pic>
      <p:pic>
        <p:nvPicPr>
          <p:cNvPr id="21" name="Image 10" descr="preencoded.png"/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1279246" y="5567782"/>
            <a:ext cx="190195" cy="190195"/>
          </a:xfrm>
          <a:prstGeom prst="rect">
            <a:avLst/>
          </a:prstGeom>
        </p:spPr>
      </p:pic>
      <p:sp>
        <p:nvSpPr>
          <p:cNvPr id="22" name="Text 9"/>
          <p:cNvSpPr txBox="1"/>
          <p:nvPr/>
        </p:nvSpPr>
        <p:spPr>
          <a:xfrm>
            <a:off x="923544" y="5995721"/>
            <a:ext cx="905256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000" b="1" dirty="0">
                <a:solidFill>
                  <a:srgbClr val="E2E8F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Input</a:t>
            </a:r>
            <a:endParaRPr lang="en-US" sz="1000" dirty="0"/>
          </a:p>
        </p:txBody>
      </p:sp>
      <p:sp>
        <p:nvSpPr>
          <p:cNvPr id="23" name="Text 10"/>
          <p:cNvSpPr txBox="1"/>
          <p:nvPr/>
        </p:nvSpPr>
        <p:spPr>
          <a:xfrm>
            <a:off x="914400" y="6215177"/>
            <a:ext cx="925373" cy="17190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900" dirty="0">
                <a:solidFill>
                  <a:srgbClr val="94A3B8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Camera Stream</a:t>
            </a:r>
            <a:endParaRPr lang="en-US" sz="900" dirty="0"/>
          </a:p>
        </p:txBody>
      </p:sp>
      <p:sp>
        <p:nvSpPr>
          <p:cNvPr id="24" name="Text 11"/>
          <p:cNvSpPr txBox="1"/>
          <p:nvPr/>
        </p:nvSpPr>
        <p:spPr>
          <a:xfrm>
            <a:off x="1625803" y="5376672"/>
            <a:ext cx="247802" cy="171907"/>
          </a:xfrm>
          <a:prstGeom prst="rect">
            <a:avLst/>
          </a:prstGeom>
          <a:solidFill>
            <a:srgbClr val="0EA5E9"/>
          </a:solidFill>
          <a:ln w="25400">
            <a:solidFill>
              <a:srgbClr val="0F172A"/>
            </a:solidFill>
          </a:ln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8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1</a:t>
            </a:r>
            <a:endParaRPr lang="en-US" sz="800" dirty="0"/>
          </a:p>
        </p:txBody>
      </p:sp>
      <p:pic>
        <p:nvPicPr>
          <p:cNvPr id="25" name="Image 11" descr="preencoded.png"/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3587191" y="5424221"/>
            <a:ext cx="476402" cy="476402"/>
          </a:xfrm>
          <a:prstGeom prst="rect">
            <a:avLst/>
          </a:prstGeom>
        </p:spPr>
      </p:pic>
      <p:pic>
        <p:nvPicPr>
          <p:cNvPr id="26" name="Image 12" descr="preencoded.png"/>
          <p:cNvPicPr>
            <a:picLocks noChangeAspect="1"/>
          </p:cNvPicPr>
          <p:nvPr/>
        </p:nvPicPr>
        <p:blipFill>
          <a:blip r:embed="rId10"/>
          <a:srcRect l="-1282" r="-1282"/>
          <a:stretch/>
        </p:blipFill>
        <p:spPr>
          <a:xfrm>
            <a:off x="3715207" y="5567782"/>
            <a:ext cx="219456" cy="190195"/>
          </a:xfrm>
          <a:prstGeom prst="rect">
            <a:avLst/>
          </a:prstGeom>
        </p:spPr>
      </p:pic>
      <p:sp>
        <p:nvSpPr>
          <p:cNvPr id="27" name="Text 12"/>
          <p:cNvSpPr txBox="1"/>
          <p:nvPr/>
        </p:nvSpPr>
        <p:spPr>
          <a:xfrm>
            <a:off x="3357677" y="5995721"/>
            <a:ext cx="940918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000" b="1" dirty="0">
                <a:solidFill>
                  <a:srgbClr val="E2E8F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Pre-process</a:t>
            </a:r>
            <a:endParaRPr lang="en-US" sz="1000" dirty="0"/>
          </a:p>
        </p:txBody>
      </p:sp>
      <p:sp>
        <p:nvSpPr>
          <p:cNvPr id="28" name="Text 13"/>
          <p:cNvSpPr txBox="1"/>
          <p:nvPr/>
        </p:nvSpPr>
        <p:spPr>
          <a:xfrm>
            <a:off x="3357677" y="6215177"/>
            <a:ext cx="940918" cy="17190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900" dirty="0">
                <a:solidFill>
                  <a:srgbClr val="94A3B8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Blur / Contrast</a:t>
            </a:r>
            <a:endParaRPr lang="en-US" sz="900" dirty="0"/>
          </a:p>
        </p:txBody>
      </p:sp>
      <p:sp>
        <p:nvSpPr>
          <p:cNvPr id="29" name="Text 14"/>
          <p:cNvSpPr txBox="1"/>
          <p:nvPr/>
        </p:nvSpPr>
        <p:spPr>
          <a:xfrm>
            <a:off x="4055364" y="5376672"/>
            <a:ext cx="247802" cy="171907"/>
          </a:xfrm>
          <a:prstGeom prst="rect">
            <a:avLst/>
          </a:prstGeom>
          <a:solidFill>
            <a:srgbClr val="0EA5E9"/>
          </a:solidFill>
          <a:ln w="25400">
            <a:solidFill>
              <a:srgbClr val="0F172A"/>
            </a:solidFill>
          </a:ln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8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2</a:t>
            </a:r>
            <a:endParaRPr lang="en-US" sz="800" dirty="0"/>
          </a:p>
        </p:txBody>
      </p:sp>
      <p:pic>
        <p:nvPicPr>
          <p:cNvPr id="30" name="Image 13" descr="preencoded.png"/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5946343" y="5424221"/>
            <a:ext cx="476402" cy="476402"/>
          </a:xfrm>
          <a:prstGeom prst="rect">
            <a:avLst/>
          </a:prstGeom>
        </p:spPr>
      </p:pic>
      <p:pic>
        <p:nvPicPr>
          <p:cNvPr id="31" name="Image 14" descr="preencoded.png"/>
          <p:cNvPicPr>
            <a:picLocks noChangeAspect="1"/>
          </p:cNvPicPr>
          <p:nvPr/>
        </p:nvPicPr>
        <p:blipFill>
          <a:blip r:embed="rId11"/>
          <a:srcRect/>
          <a:stretch/>
        </p:blipFill>
        <p:spPr>
          <a:xfrm>
            <a:off x="6089904" y="5567782"/>
            <a:ext cx="190195" cy="190195"/>
          </a:xfrm>
          <a:prstGeom prst="rect">
            <a:avLst/>
          </a:prstGeom>
        </p:spPr>
      </p:pic>
      <p:sp>
        <p:nvSpPr>
          <p:cNvPr id="32" name="Text 15"/>
          <p:cNvSpPr txBox="1"/>
          <p:nvPr/>
        </p:nvSpPr>
        <p:spPr>
          <a:xfrm>
            <a:off x="5800954" y="5995721"/>
            <a:ext cx="770839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000" b="1" dirty="0">
                <a:solidFill>
                  <a:srgbClr val="E2E8F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Detection</a:t>
            </a:r>
            <a:endParaRPr lang="en-US" sz="1000" dirty="0"/>
          </a:p>
        </p:txBody>
      </p:sp>
      <p:sp>
        <p:nvSpPr>
          <p:cNvPr id="33" name="Text 16"/>
          <p:cNvSpPr txBox="1"/>
          <p:nvPr/>
        </p:nvSpPr>
        <p:spPr>
          <a:xfrm>
            <a:off x="5800954" y="6215177"/>
            <a:ext cx="770839" cy="17190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900" dirty="0">
                <a:solidFill>
                  <a:srgbClr val="94A3B8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Blob Extract</a:t>
            </a:r>
            <a:endParaRPr lang="en-US" sz="900" dirty="0"/>
          </a:p>
        </p:txBody>
      </p:sp>
      <p:sp>
        <p:nvSpPr>
          <p:cNvPr id="34" name="Text 17"/>
          <p:cNvSpPr txBox="1"/>
          <p:nvPr/>
        </p:nvSpPr>
        <p:spPr>
          <a:xfrm>
            <a:off x="6345022" y="5376672"/>
            <a:ext cx="247802" cy="171907"/>
          </a:xfrm>
          <a:prstGeom prst="rect">
            <a:avLst/>
          </a:prstGeom>
          <a:solidFill>
            <a:srgbClr val="0EA5E9"/>
          </a:solidFill>
          <a:ln w="25400">
            <a:solidFill>
              <a:srgbClr val="0F172A"/>
            </a:solidFill>
          </a:ln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8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3</a:t>
            </a:r>
            <a:endParaRPr lang="en-US" sz="800" dirty="0"/>
          </a:p>
        </p:txBody>
      </p:sp>
      <p:pic>
        <p:nvPicPr>
          <p:cNvPr id="35" name="Image 15" descr="preencoded.png"/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8283550" y="5424221"/>
            <a:ext cx="476402" cy="476402"/>
          </a:xfrm>
          <a:prstGeom prst="rect">
            <a:avLst/>
          </a:prstGeom>
        </p:spPr>
      </p:pic>
      <p:pic>
        <p:nvPicPr>
          <p:cNvPr id="36" name="Image 16" descr="preencoded.png"/>
          <p:cNvPicPr>
            <a:picLocks noChangeAspect="1"/>
          </p:cNvPicPr>
          <p:nvPr/>
        </p:nvPicPr>
        <p:blipFill>
          <a:blip r:embed="rId12"/>
          <a:srcRect l="-1648" r="-1648"/>
          <a:stretch/>
        </p:blipFill>
        <p:spPr>
          <a:xfrm>
            <a:off x="8436254" y="5567782"/>
            <a:ext cx="171907" cy="190195"/>
          </a:xfrm>
          <a:prstGeom prst="rect">
            <a:avLst/>
          </a:prstGeom>
        </p:spPr>
      </p:pic>
      <p:sp>
        <p:nvSpPr>
          <p:cNvPr id="37" name="Text 18"/>
          <p:cNvSpPr txBox="1"/>
          <p:nvPr/>
        </p:nvSpPr>
        <p:spPr>
          <a:xfrm>
            <a:off x="8114386" y="5995721"/>
            <a:ext cx="819302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000" b="1" dirty="0">
                <a:solidFill>
                  <a:srgbClr val="E2E8F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Analysis</a:t>
            </a:r>
            <a:endParaRPr lang="en-US" sz="1000" dirty="0"/>
          </a:p>
        </p:txBody>
      </p:sp>
      <p:sp>
        <p:nvSpPr>
          <p:cNvPr id="38" name="Text 19"/>
          <p:cNvSpPr txBox="1"/>
          <p:nvPr/>
        </p:nvSpPr>
        <p:spPr>
          <a:xfrm>
            <a:off x="8081467" y="6215177"/>
            <a:ext cx="884225" cy="17190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900" dirty="0">
                <a:solidFill>
                  <a:srgbClr val="94A3B8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Midpoint Calc</a:t>
            </a:r>
            <a:endParaRPr lang="en-US" sz="900" dirty="0"/>
          </a:p>
        </p:txBody>
      </p:sp>
      <p:sp>
        <p:nvSpPr>
          <p:cNvPr id="39" name="Text 20"/>
          <p:cNvSpPr txBox="1"/>
          <p:nvPr/>
        </p:nvSpPr>
        <p:spPr>
          <a:xfrm>
            <a:off x="8729777" y="5376672"/>
            <a:ext cx="247802" cy="171907"/>
          </a:xfrm>
          <a:prstGeom prst="rect">
            <a:avLst/>
          </a:prstGeom>
          <a:solidFill>
            <a:srgbClr val="0EA5E9"/>
          </a:solidFill>
          <a:ln w="25400">
            <a:solidFill>
              <a:srgbClr val="0F172A"/>
            </a:solidFill>
          </a:ln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8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4</a:t>
            </a:r>
            <a:endParaRPr lang="en-US" sz="800" dirty="0"/>
          </a:p>
        </p:txBody>
      </p:sp>
      <p:pic>
        <p:nvPicPr>
          <p:cNvPr id="40" name="Image 17" descr="preencoded.png"/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10644530" y="5424221"/>
            <a:ext cx="476402" cy="476402"/>
          </a:xfrm>
          <a:prstGeom prst="rect">
            <a:avLst/>
          </a:prstGeom>
        </p:spPr>
      </p:pic>
      <p:pic>
        <p:nvPicPr>
          <p:cNvPr id="41" name="Image 18" descr="preencoded.png"/>
          <p:cNvPicPr>
            <a:picLocks noChangeAspect="1"/>
          </p:cNvPicPr>
          <p:nvPr/>
        </p:nvPicPr>
        <p:blipFill>
          <a:blip r:embed="rId13"/>
          <a:srcRect/>
          <a:stretch/>
        </p:blipFill>
        <p:spPr>
          <a:xfrm>
            <a:off x="10763402" y="5567782"/>
            <a:ext cx="237744" cy="190195"/>
          </a:xfrm>
          <a:prstGeom prst="rect">
            <a:avLst/>
          </a:prstGeom>
        </p:spPr>
      </p:pic>
      <p:sp>
        <p:nvSpPr>
          <p:cNvPr id="42" name="Text 21"/>
          <p:cNvSpPr txBox="1"/>
          <p:nvPr/>
        </p:nvSpPr>
        <p:spPr>
          <a:xfrm>
            <a:off x="10498226" y="5995721"/>
            <a:ext cx="771754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000" b="1" dirty="0">
                <a:solidFill>
                  <a:srgbClr val="E2E8F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Control</a:t>
            </a:r>
            <a:endParaRPr lang="en-US" sz="1000" dirty="0"/>
          </a:p>
        </p:txBody>
      </p:sp>
      <p:sp>
        <p:nvSpPr>
          <p:cNvPr id="43" name="Text 22"/>
          <p:cNvSpPr txBox="1"/>
          <p:nvPr/>
        </p:nvSpPr>
        <p:spPr>
          <a:xfrm>
            <a:off x="10470794" y="6215177"/>
            <a:ext cx="827532" cy="17190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900" dirty="0">
                <a:solidFill>
                  <a:srgbClr val="94A3B8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Robot Action</a:t>
            </a:r>
            <a:endParaRPr lang="en-US" sz="900" dirty="0"/>
          </a:p>
        </p:txBody>
      </p:sp>
      <p:sp>
        <p:nvSpPr>
          <p:cNvPr id="44" name="Text 23"/>
          <p:cNvSpPr txBox="1"/>
          <p:nvPr/>
        </p:nvSpPr>
        <p:spPr>
          <a:xfrm>
            <a:off x="11066983" y="5376672"/>
            <a:ext cx="247802" cy="171907"/>
          </a:xfrm>
          <a:prstGeom prst="rect">
            <a:avLst/>
          </a:prstGeom>
          <a:solidFill>
            <a:srgbClr val="0EA5E9"/>
          </a:solidFill>
          <a:ln w="25400">
            <a:solidFill>
              <a:srgbClr val="0F172A"/>
            </a:solidFill>
          </a:ln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8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5</a:t>
            </a:r>
            <a:endParaRPr lang="en-US" sz="8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0F172A"/>
          </a:solidFill>
          <a:ln w="12700">
            <a:solidFill>
              <a:srgbClr val="FFFFFF">
                <a:alpha val="0"/>
              </a:srgbClr>
            </a:solidFill>
            <a:prstDash val="solid"/>
          </a:ln>
        </p:spPr>
      </p:sp>
      <p:sp>
        <p:nvSpPr>
          <p:cNvPr id="3" name="Shape 1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0B1120"/>
          </a:solidFill>
          <a:ln w="12700">
            <a:solidFill>
              <a:srgbClr val="FFFFFF">
                <a:alpha val="0"/>
              </a:srgbClr>
            </a:solidFill>
            <a:prstDash val="solid"/>
          </a:ln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rcRect t="-1" b="-1"/>
          <a:stretch/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>
            <a:alphaModFix amt="10000"/>
          </a:blip>
          <a:srcRect/>
          <a:stretch/>
        </p:blipFill>
        <p:spPr>
          <a:xfrm>
            <a:off x="10287000" y="-952805"/>
            <a:ext cx="2857500" cy="2857500"/>
          </a:xfrm>
          <a:prstGeom prst="rect">
            <a:avLst/>
          </a:prstGeom>
        </p:spPr>
      </p:pic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4">
            <a:alphaModFix amt="10000"/>
          </a:blip>
          <a:srcRect/>
          <a:stretch/>
        </p:blipFill>
        <p:spPr>
          <a:xfrm>
            <a:off x="-952805" y="4953305"/>
            <a:ext cx="2857500" cy="2857500"/>
          </a:xfrm>
          <a:prstGeom prst="rect">
            <a:avLst/>
          </a:prstGeom>
        </p:spPr>
      </p:pic>
      <p:sp>
        <p:nvSpPr>
          <p:cNvPr id="7" name="Text 2"/>
          <p:cNvSpPr txBox="1"/>
          <p:nvPr/>
        </p:nvSpPr>
        <p:spPr>
          <a:xfrm>
            <a:off x="11663172" y="6420002"/>
            <a:ext cx="228600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dirty="0">
                <a:solidFill>
                  <a:srgbClr val="47556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07</a:t>
            </a:r>
            <a:endParaRPr lang="en-US" sz="1000" dirty="0"/>
          </a:p>
        </p:txBody>
      </p:sp>
      <p:sp>
        <p:nvSpPr>
          <p:cNvPr id="8" name="Shape 3"/>
          <p:cNvSpPr/>
          <p:nvPr/>
        </p:nvSpPr>
        <p:spPr>
          <a:xfrm>
            <a:off x="571500" y="1191463"/>
            <a:ext cx="11048695" cy="9144"/>
          </a:xfrm>
          <a:prstGeom prst="rect">
            <a:avLst/>
          </a:prstGeom>
          <a:solidFill>
            <a:srgbClr val="94A3B8">
              <a:alpha val="20000"/>
            </a:srgbClr>
          </a:solidFill>
          <a:ln w="12700">
            <a:solidFill>
              <a:srgbClr val="94A3B8">
                <a:alpha val="0"/>
              </a:srgbClr>
            </a:solidFill>
            <a:prstDash val="solid"/>
          </a:ln>
        </p:spPr>
      </p:sp>
      <p:sp>
        <p:nvSpPr>
          <p:cNvPr id="9" name="Text 4"/>
          <p:cNvSpPr txBox="1"/>
          <p:nvPr/>
        </p:nvSpPr>
        <p:spPr>
          <a:xfrm>
            <a:off x="571500" y="381305"/>
            <a:ext cx="3648456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b="1" kern="0" spc="150" dirty="0">
                <a:solidFill>
                  <a:srgbClr val="38BDF8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Experimental Results</a:t>
            </a:r>
            <a:endParaRPr lang="en-US" sz="1000" dirty="0"/>
          </a:p>
        </p:txBody>
      </p:sp>
      <p:sp>
        <p:nvSpPr>
          <p:cNvPr id="10" name="Text 5"/>
          <p:cNvSpPr txBox="1"/>
          <p:nvPr/>
        </p:nvSpPr>
        <p:spPr>
          <a:xfrm>
            <a:off x="571500" y="629107"/>
            <a:ext cx="5003597" cy="4197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27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실험 결과 — 실시간 비교</a:t>
            </a:r>
            <a:endParaRPr lang="en-US" sz="2700" dirty="0"/>
          </a:p>
        </p:txBody>
      </p:sp>
      <p:sp>
        <p:nvSpPr>
          <p:cNvPr id="11" name="Text 6"/>
          <p:cNvSpPr txBox="1"/>
          <p:nvPr/>
        </p:nvSpPr>
        <p:spPr>
          <a:xfrm>
            <a:off x="8679485" y="583387"/>
            <a:ext cx="2943454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buNone/>
            </a:pPr>
            <a:r>
              <a:rPr lang="en-US" sz="1200" dirty="0">
                <a:solidFill>
                  <a:srgbClr val="94A3B8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동일 환경에서 4가지 알고리즘 동시 적용 결과</a:t>
            </a:r>
            <a:endParaRPr lang="en-US" sz="1200" dirty="0"/>
          </a:p>
          <a:p>
            <a:pPr marL="0" indent="0" algn="r">
              <a:buNone/>
            </a:pPr>
            <a:r>
              <a:rPr lang="en-US" sz="1200" dirty="0">
                <a:solidFill>
                  <a:srgbClr val="94A3B8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노이즈 내성 및 마커 검출 정확도 분석</a:t>
            </a:r>
            <a:endParaRPr lang="en-US" sz="1200" dirty="0"/>
          </a:p>
        </p:txBody>
      </p:sp>
      <p:sp>
        <p:nvSpPr>
          <p:cNvPr id="12" name="Shape 7"/>
          <p:cNvSpPr/>
          <p:nvPr/>
        </p:nvSpPr>
        <p:spPr>
          <a:xfrm>
            <a:off x="571500" y="5238598"/>
            <a:ext cx="11048695" cy="1238098"/>
          </a:xfrm>
          <a:prstGeom prst="roundRect">
            <a:avLst>
              <a:gd name="adj" fmla="val 6817"/>
            </a:avLst>
          </a:prstGeom>
          <a:solidFill>
            <a:srgbClr val="1E293B">
              <a:alpha val="40000"/>
            </a:srgbClr>
          </a:solidFill>
          <a:ln w="12700">
            <a:solidFill>
              <a:srgbClr val="94A3B8">
                <a:alpha val="10000"/>
              </a:srgbClr>
            </a:solidFill>
            <a:prstDash val="solid"/>
          </a:ln>
        </p:spPr>
      </p:sp>
      <p:sp>
        <p:nvSpPr>
          <p:cNvPr id="13" name="Shape 8"/>
          <p:cNvSpPr/>
          <p:nvPr/>
        </p:nvSpPr>
        <p:spPr>
          <a:xfrm>
            <a:off x="771754" y="5391302"/>
            <a:ext cx="2523744" cy="1218895"/>
          </a:xfrm>
          <a:prstGeom prst="roundRect">
            <a:avLst>
              <a:gd name="adj" fmla="val 4689"/>
            </a:avLst>
          </a:prstGeom>
          <a:solidFill>
            <a:srgbClr val="0F172A">
              <a:alpha val="60000"/>
            </a:srgbClr>
          </a:solidFill>
          <a:ln w="12700">
            <a:solidFill>
              <a:srgbClr val="EF4444">
                <a:alpha val="30000"/>
              </a:srgbClr>
            </a:solidFill>
            <a:prstDash val="solid"/>
          </a:ln>
        </p:spPr>
      </p:sp>
      <p:sp>
        <p:nvSpPr>
          <p:cNvPr id="14" name="Shape 9"/>
          <p:cNvSpPr/>
          <p:nvPr/>
        </p:nvSpPr>
        <p:spPr>
          <a:xfrm>
            <a:off x="1690726" y="5495544"/>
            <a:ext cx="228600" cy="228600"/>
          </a:xfrm>
          <a:prstGeom prst="ellipse">
            <a:avLst/>
          </a:prstGeom>
          <a:solidFill>
            <a:srgbClr val="EF4444">
              <a:alpha val="20000"/>
            </a:srgbClr>
          </a:solidFill>
          <a:ln w="12700">
            <a:solidFill>
              <a:srgbClr val="FFFFFF">
                <a:alpha val="0"/>
              </a:srgbClr>
            </a:solidFill>
            <a:prstDash val="solid"/>
          </a:ln>
        </p:spPr>
      </p:sp>
      <p:pic>
        <p:nvPicPr>
          <p:cNvPr id="15" name="Image 3" descr="preencoded.png"/>
          <p:cNvPicPr>
            <a:picLocks noChangeAspect="1"/>
          </p:cNvPicPr>
          <p:nvPr/>
        </p:nvPicPr>
        <p:blipFill>
          <a:blip r:embed="rId5"/>
          <a:srcRect l="-2512" r="-2512"/>
          <a:stretch/>
        </p:blipFill>
        <p:spPr>
          <a:xfrm>
            <a:off x="1752905" y="5544007"/>
            <a:ext cx="105156" cy="133502"/>
          </a:xfrm>
          <a:prstGeom prst="rect">
            <a:avLst/>
          </a:prstGeom>
        </p:spPr>
      </p:pic>
      <p:sp>
        <p:nvSpPr>
          <p:cNvPr id="16" name="Text 10"/>
          <p:cNvSpPr txBox="1"/>
          <p:nvPr/>
        </p:nvSpPr>
        <p:spPr>
          <a:xfrm>
            <a:off x="1996135" y="5495544"/>
            <a:ext cx="457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200" b="1" dirty="0">
                <a:solidFill>
                  <a:srgbClr val="E2E8F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FAST</a:t>
            </a:r>
            <a:endParaRPr lang="en-US" sz="1200" dirty="0"/>
          </a:p>
        </p:txBody>
      </p:sp>
      <p:sp>
        <p:nvSpPr>
          <p:cNvPr id="17" name="Text 11"/>
          <p:cNvSpPr txBox="1"/>
          <p:nvPr/>
        </p:nvSpPr>
        <p:spPr>
          <a:xfrm>
            <a:off x="1777594" y="5800954"/>
            <a:ext cx="61264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800" b="1" dirty="0">
                <a:solidFill>
                  <a:srgbClr val="FCA5A5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35</a:t>
            </a:r>
            <a:r>
              <a:rPr lang="en-US" sz="1000" b="1" dirty="0">
                <a:solidFill>
                  <a:srgbClr val="9CA3A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pts</a:t>
            </a:r>
            <a:endParaRPr lang="en-US" sz="1800" dirty="0"/>
          </a:p>
        </p:txBody>
      </p:sp>
      <p:sp>
        <p:nvSpPr>
          <p:cNvPr id="18" name="Text 12"/>
          <p:cNvSpPr txBox="1"/>
          <p:nvPr/>
        </p:nvSpPr>
        <p:spPr>
          <a:xfrm>
            <a:off x="1569110" y="6181344"/>
            <a:ext cx="933602" cy="3246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US" sz="900" dirty="0">
                <a:solidFill>
                  <a:srgbClr val="94A3B8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노이즈 과다 검출</a:t>
            </a:r>
            <a:endParaRPr lang="en-US" sz="900" dirty="0"/>
          </a:p>
          <a:p>
            <a:pPr marL="0" indent="0" algn="ctr">
              <a:buNone/>
            </a:pPr>
            <a:r>
              <a:rPr lang="en-US" sz="900" dirty="0">
                <a:solidFill>
                  <a:srgbClr val="94A3B8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마커 식별 불가</a:t>
            </a:r>
            <a:endParaRPr lang="en-US" sz="900" dirty="0"/>
          </a:p>
        </p:txBody>
      </p:sp>
      <p:sp>
        <p:nvSpPr>
          <p:cNvPr id="19" name="Shape 13"/>
          <p:cNvSpPr/>
          <p:nvPr/>
        </p:nvSpPr>
        <p:spPr>
          <a:xfrm>
            <a:off x="3481121" y="5391302"/>
            <a:ext cx="2523744" cy="1218895"/>
          </a:xfrm>
          <a:prstGeom prst="roundRect">
            <a:avLst>
              <a:gd name="adj" fmla="val 4689"/>
            </a:avLst>
          </a:prstGeom>
          <a:solidFill>
            <a:srgbClr val="0F172A">
              <a:alpha val="60000"/>
            </a:srgbClr>
          </a:solidFill>
          <a:ln w="12700">
            <a:solidFill>
              <a:srgbClr val="F59E0B">
                <a:alpha val="30000"/>
              </a:srgbClr>
            </a:solidFill>
            <a:prstDash val="solid"/>
          </a:ln>
        </p:spPr>
      </p:sp>
      <p:sp>
        <p:nvSpPr>
          <p:cNvPr id="20" name="Shape 14"/>
          <p:cNvSpPr/>
          <p:nvPr/>
        </p:nvSpPr>
        <p:spPr>
          <a:xfrm>
            <a:off x="4389120" y="5495544"/>
            <a:ext cx="228600" cy="228600"/>
          </a:xfrm>
          <a:prstGeom prst="ellipse">
            <a:avLst/>
          </a:prstGeom>
          <a:solidFill>
            <a:srgbClr val="F59E0B">
              <a:alpha val="20000"/>
            </a:srgbClr>
          </a:solidFill>
          <a:ln w="12700">
            <a:solidFill>
              <a:srgbClr val="FFFFFF">
                <a:alpha val="0"/>
              </a:srgbClr>
            </a:solidFill>
            <a:prstDash val="solid"/>
          </a:ln>
        </p:spPr>
      </p:sp>
      <p:pic>
        <p:nvPicPr>
          <p:cNvPr id="21" name="Image 4" descr="preencoded.png"/>
          <p:cNvPicPr>
            <a:picLocks noChangeAspect="1"/>
          </p:cNvPicPr>
          <p:nvPr/>
        </p:nvPicPr>
        <p:blipFill>
          <a:blip r:embed="rId6"/>
          <a:srcRect l="-7534" r="-7534"/>
          <a:stretch/>
        </p:blipFill>
        <p:spPr>
          <a:xfrm>
            <a:off x="4494276" y="5544007"/>
            <a:ext cx="19202" cy="133502"/>
          </a:xfrm>
          <a:prstGeom prst="rect">
            <a:avLst/>
          </a:prstGeom>
        </p:spPr>
      </p:pic>
      <p:sp>
        <p:nvSpPr>
          <p:cNvPr id="22" name="Text 15"/>
          <p:cNvSpPr txBox="1"/>
          <p:nvPr/>
        </p:nvSpPr>
        <p:spPr>
          <a:xfrm>
            <a:off x="4693615" y="5495544"/>
            <a:ext cx="476402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200" b="1" dirty="0">
                <a:solidFill>
                  <a:srgbClr val="E2E8F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GFTT</a:t>
            </a:r>
            <a:endParaRPr lang="en-US" sz="1200" dirty="0"/>
          </a:p>
        </p:txBody>
      </p:sp>
      <p:sp>
        <p:nvSpPr>
          <p:cNvPr id="23" name="Text 16"/>
          <p:cNvSpPr txBox="1"/>
          <p:nvPr/>
        </p:nvSpPr>
        <p:spPr>
          <a:xfrm>
            <a:off x="4487875" y="5800954"/>
            <a:ext cx="61264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800" b="1" dirty="0">
                <a:solidFill>
                  <a:srgbClr val="FCD34D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11</a:t>
            </a:r>
            <a:r>
              <a:rPr lang="en-US" sz="1000" b="1" dirty="0">
                <a:solidFill>
                  <a:srgbClr val="9CA3A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pts</a:t>
            </a:r>
            <a:endParaRPr lang="en-US" sz="1800" dirty="0"/>
          </a:p>
        </p:txBody>
      </p:sp>
      <p:sp>
        <p:nvSpPr>
          <p:cNvPr id="24" name="Text 17"/>
          <p:cNvSpPr txBox="1"/>
          <p:nvPr/>
        </p:nvSpPr>
        <p:spPr>
          <a:xfrm>
            <a:off x="4279392" y="6181344"/>
            <a:ext cx="933602" cy="3246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US" sz="900" dirty="0">
                <a:solidFill>
                  <a:srgbClr val="94A3B8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코너 위주 검출</a:t>
            </a:r>
            <a:endParaRPr lang="en-US" sz="900" dirty="0"/>
          </a:p>
          <a:p>
            <a:pPr marL="0" indent="0" algn="ctr">
              <a:buNone/>
            </a:pPr>
            <a:r>
              <a:rPr lang="en-US" sz="900" dirty="0">
                <a:solidFill>
                  <a:srgbClr val="94A3B8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배경과 구분 모호</a:t>
            </a:r>
            <a:endParaRPr lang="en-US" sz="900" dirty="0"/>
          </a:p>
        </p:txBody>
      </p:sp>
      <p:sp>
        <p:nvSpPr>
          <p:cNvPr id="25" name="Shape 18"/>
          <p:cNvSpPr/>
          <p:nvPr/>
        </p:nvSpPr>
        <p:spPr>
          <a:xfrm>
            <a:off x="6191402" y="5391302"/>
            <a:ext cx="2523744" cy="1218895"/>
          </a:xfrm>
          <a:prstGeom prst="roundRect">
            <a:avLst>
              <a:gd name="adj" fmla="val 4689"/>
            </a:avLst>
          </a:prstGeom>
          <a:solidFill>
            <a:srgbClr val="0F172A">
              <a:alpha val="60000"/>
            </a:srgbClr>
          </a:solidFill>
          <a:ln w="12700">
            <a:solidFill>
              <a:srgbClr val="F59E0B">
                <a:alpha val="30000"/>
              </a:srgbClr>
            </a:solidFill>
            <a:prstDash val="solid"/>
          </a:ln>
        </p:spPr>
      </p:sp>
      <p:sp>
        <p:nvSpPr>
          <p:cNvPr id="26" name="Shape 19"/>
          <p:cNvSpPr/>
          <p:nvPr/>
        </p:nvSpPr>
        <p:spPr>
          <a:xfrm>
            <a:off x="7081114" y="5495544"/>
            <a:ext cx="228600" cy="228600"/>
          </a:xfrm>
          <a:prstGeom prst="ellipse">
            <a:avLst/>
          </a:prstGeom>
          <a:solidFill>
            <a:srgbClr val="F59E0B">
              <a:alpha val="20000"/>
            </a:srgbClr>
          </a:solidFill>
          <a:ln w="12700">
            <a:solidFill>
              <a:srgbClr val="FFFFFF">
                <a:alpha val="0"/>
              </a:srgbClr>
            </a:solidFill>
            <a:prstDash val="solid"/>
          </a:ln>
        </p:spPr>
      </p:sp>
      <p:pic>
        <p:nvPicPr>
          <p:cNvPr id="27" name="Image 5" descr="preencoded.png"/>
          <p:cNvPicPr>
            <a:picLocks noChangeAspect="1"/>
          </p:cNvPicPr>
          <p:nvPr/>
        </p:nvPicPr>
        <p:blipFill>
          <a:blip r:embed="rId6"/>
          <a:srcRect l="-7534" r="-7534"/>
          <a:stretch/>
        </p:blipFill>
        <p:spPr>
          <a:xfrm>
            <a:off x="7185355" y="5544007"/>
            <a:ext cx="19202" cy="133502"/>
          </a:xfrm>
          <a:prstGeom prst="rect">
            <a:avLst/>
          </a:prstGeom>
        </p:spPr>
      </p:pic>
      <p:sp>
        <p:nvSpPr>
          <p:cNvPr id="28" name="Text 20"/>
          <p:cNvSpPr txBox="1"/>
          <p:nvPr/>
        </p:nvSpPr>
        <p:spPr>
          <a:xfrm>
            <a:off x="7385609" y="5495544"/>
            <a:ext cx="514807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200" b="1" dirty="0">
                <a:solidFill>
                  <a:srgbClr val="E2E8F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MSER</a:t>
            </a:r>
            <a:endParaRPr lang="en-US" sz="1200" dirty="0"/>
          </a:p>
        </p:txBody>
      </p:sp>
      <p:sp>
        <p:nvSpPr>
          <p:cNvPr id="29" name="Text 21"/>
          <p:cNvSpPr txBox="1"/>
          <p:nvPr/>
        </p:nvSpPr>
        <p:spPr>
          <a:xfrm>
            <a:off x="7063740" y="5800954"/>
            <a:ext cx="92994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800" b="1" dirty="0">
                <a:solidFill>
                  <a:srgbClr val="FCD34D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62</a:t>
            </a:r>
            <a:r>
              <a:rPr lang="en-US" sz="1000" b="1" dirty="0">
                <a:solidFill>
                  <a:srgbClr val="9CA3A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regions</a:t>
            </a:r>
            <a:endParaRPr lang="en-US" sz="1800" dirty="0"/>
          </a:p>
        </p:txBody>
      </p:sp>
      <p:sp>
        <p:nvSpPr>
          <p:cNvPr id="30" name="Text 22"/>
          <p:cNvSpPr txBox="1"/>
          <p:nvPr/>
        </p:nvSpPr>
        <p:spPr>
          <a:xfrm>
            <a:off x="6909206" y="6181344"/>
            <a:ext cx="1086307" cy="3246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US" sz="900" dirty="0">
                <a:solidFill>
                  <a:srgbClr val="94A3B8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영역 과다 검출</a:t>
            </a:r>
            <a:endParaRPr lang="en-US" sz="900" dirty="0"/>
          </a:p>
          <a:p>
            <a:pPr marL="0" indent="0" algn="ctr">
              <a:buNone/>
            </a:pPr>
            <a:r>
              <a:rPr lang="en-US" sz="900" dirty="0">
                <a:solidFill>
                  <a:srgbClr val="94A3B8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중심 계산 복잡도 ↑</a:t>
            </a:r>
            <a:endParaRPr lang="en-US" sz="900" dirty="0"/>
          </a:p>
        </p:txBody>
      </p:sp>
      <p:pic>
        <p:nvPicPr>
          <p:cNvPr id="31" name="Image 6" descr="preencoded.png"/>
          <p:cNvPicPr>
            <a:picLocks noChangeAspect="1"/>
          </p:cNvPicPr>
          <p:nvPr/>
        </p:nvPicPr>
        <p:blipFill>
          <a:blip r:embed="rId7"/>
          <a:srcRect l="-11" r="-11"/>
          <a:stretch/>
        </p:blipFill>
        <p:spPr>
          <a:xfrm>
            <a:off x="8900770" y="5391302"/>
            <a:ext cx="2519172" cy="1217066"/>
          </a:xfrm>
          <a:prstGeom prst="rect">
            <a:avLst/>
          </a:prstGeom>
        </p:spPr>
      </p:pic>
      <p:sp>
        <p:nvSpPr>
          <p:cNvPr id="32" name="Shape 23"/>
          <p:cNvSpPr/>
          <p:nvPr/>
        </p:nvSpPr>
        <p:spPr>
          <a:xfrm>
            <a:off x="9562795" y="5495544"/>
            <a:ext cx="228600" cy="228600"/>
          </a:xfrm>
          <a:prstGeom prst="ellipse">
            <a:avLst/>
          </a:prstGeom>
          <a:solidFill>
            <a:srgbClr val="10B981">
              <a:alpha val="20000"/>
            </a:srgbClr>
          </a:solidFill>
          <a:ln w="12700">
            <a:solidFill>
              <a:srgbClr val="FFFFFF">
                <a:alpha val="0"/>
              </a:srgbClr>
            </a:solidFill>
            <a:prstDash val="solid"/>
          </a:ln>
        </p:spPr>
      </p:sp>
      <p:pic>
        <p:nvPicPr>
          <p:cNvPr id="33" name="Image 7" descr="preencoded.png"/>
          <p:cNvPicPr>
            <a:picLocks noChangeAspect="1"/>
          </p:cNvPicPr>
          <p:nvPr/>
        </p:nvPicPr>
        <p:blipFill>
          <a:blip r:embed="rId8"/>
          <a:srcRect t="-1100" b="-1100"/>
          <a:stretch/>
        </p:blipFill>
        <p:spPr>
          <a:xfrm>
            <a:off x="9619488" y="5544007"/>
            <a:ext cx="114300" cy="133502"/>
          </a:xfrm>
          <a:prstGeom prst="rect">
            <a:avLst/>
          </a:prstGeom>
        </p:spPr>
      </p:pic>
      <p:sp>
        <p:nvSpPr>
          <p:cNvPr id="34" name="Text 24"/>
          <p:cNvSpPr txBox="1"/>
          <p:nvPr/>
        </p:nvSpPr>
        <p:spPr>
          <a:xfrm>
            <a:off x="9867290" y="5495544"/>
            <a:ext cx="981151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200" b="1" dirty="0">
                <a:solidFill>
                  <a:srgbClr val="E2E8F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SimpleBlob</a:t>
            </a:r>
            <a:endParaRPr lang="en-US" sz="1200" dirty="0"/>
          </a:p>
        </p:txBody>
      </p:sp>
      <p:sp>
        <p:nvSpPr>
          <p:cNvPr id="35" name="Text 25"/>
          <p:cNvSpPr txBox="1"/>
          <p:nvPr/>
        </p:nvSpPr>
        <p:spPr>
          <a:xfrm>
            <a:off x="9977018" y="5800954"/>
            <a:ext cx="448056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800" b="1" dirty="0">
                <a:solidFill>
                  <a:srgbClr val="34D39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2</a:t>
            </a:r>
            <a:r>
              <a:rPr lang="en-US" sz="1000" b="1" dirty="0">
                <a:solidFill>
                  <a:srgbClr val="9CA3A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pts</a:t>
            </a:r>
            <a:endParaRPr lang="en-US" sz="1800" dirty="0"/>
          </a:p>
        </p:txBody>
      </p:sp>
      <p:sp>
        <p:nvSpPr>
          <p:cNvPr id="36" name="Text 26"/>
          <p:cNvSpPr txBox="1"/>
          <p:nvPr/>
        </p:nvSpPr>
        <p:spPr>
          <a:xfrm>
            <a:off x="9699041" y="6181344"/>
            <a:ext cx="933602" cy="3246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US" sz="900" dirty="0">
                <a:solidFill>
                  <a:srgbClr val="94A3B8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정확한 마커 검출</a:t>
            </a:r>
            <a:endParaRPr lang="en-US" sz="900" dirty="0"/>
          </a:p>
          <a:p>
            <a:pPr marL="0" indent="0" algn="ctr">
              <a:buNone/>
            </a:pPr>
            <a:r>
              <a:rPr lang="en-US" sz="900" dirty="0">
                <a:solidFill>
                  <a:srgbClr val="94A3B8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노이즈 완벽 제거</a:t>
            </a:r>
            <a:endParaRPr lang="en-US" sz="900" dirty="0"/>
          </a:p>
        </p:txBody>
      </p:sp>
      <p:pic>
        <p:nvPicPr>
          <p:cNvPr id="41" name="Image 8" descr="preencoded.png"/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571500" y="1383487"/>
            <a:ext cx="11048695" cy="3569818"/>
          </a:xfrm>
          <a:prstGeom prst="rect">
            <a:avLst/>
          </a:prstGeom>
        </p:spPr>
      </p:pic>
      <p:pic>
        <p:nvPicPr>
          <p:cNvPr id="42" name="Image 9" descr="preencoded.png"/>
          <p:cNvPicPr>
            <a:picLocks noChangeAspect="1"/>
          </p:cNvPicPr>
          <p:nvPr/>
        </p:nvPicPr>
        <p:blipFill>
          <a:blip r:embed="rId10"/>
          <a:srcRect t="44" b="44"/>
          <a:stretch/>
        </p:blipFill>
        <p:spPr>
          <a:xfrm>
            <a:off x="4084625" y="1582826"/>
            <a:ext cx="4028846" cy="3172054"/>
          </a:xfrm>
          <a:prstGeom prst="rect">
            <a:avLst/>
          </a:prstGeom>
        </p:spPr>
      </p:pic>
      <p:sp>
        <p:nvSpPr>
          <p:cNvPr id="43" name="Shape 31"/>
          <p:cNvSpPr/>
          <p:nvPr/>
        </p:nvSpPr>
        <p:spPr>
          <a:xfrm>
            <a:off x="771754" y="1582826"/>
            <a:ext cx="2115007" cy="286207"/>
          </a:xfrm>
          <a:prstGeom prst="roundRect">
            <a:avLst>
              <a:gd name="adj" fmla="val 63898"/>
            </a:avLst>
          </a:prstGeom>
          <a:solidFill>
            <a:srgbClr val="0F172A">
              <a:alpha val="90000"/>
            </a:srgbClr>
          </a:solidFill>
          <a:ln/>
        </p:spPr>
      </p:sp>
      <p:sp>
        <p:nvSpPr>
          <p:cNvPr id="44" name="Shape 32"/>
          <p:cNvSpPr/>
          <p:nvPr/>
        </p:nvSpPr>
        <p:spPr>
          <a:xfrm>
            <a:off x="771754" y="1582826"/>
            <a:ext cx="28346" cy="286207"/>
          </a:xfrm>
          <a:prstGeom prst="roundRect">
            <a:avLst>
              <a:gd name="adj" fmla="val 645170"/>
            </a:avLst>
          </a:prstGeom>
          <a:solidFill>
            <a:srgbClr val="38BDF8"/>
          </a:solidFill>
          <a:ln w="12700">
            <a:solidFill>
              <a:srgbClr val="38BDF8">
                <a:alpha val="0"/>
              </a:srgbClr>
            </a:solidFill>
            <a:prstDash val="solid"/>
          </a:ln>
        </p:spPr>
      </p:sp>
      <p:pic>
        <p:nvPicPr>
          <p:cNvPr id="45" name="Image 10" descr="preencoded.png"/>
          <p:cNvPicPr>
            <a:picLocks noChangeAspect="1"/>
          </p:cNvPicPr>
          <p:nvPr/>
        </p:nvPicPr>
        <p:blipFill>
          <a:blip r:embed="rId11"/>
          <a:srcRect l="-1911" r="-1911"/>
          <a:stretch/>
        </p:blipFill>
        <p:spPr>
          <a:xfrm>
            <a:off x="933602" y="1668780"/>
            <a:ext cx="133502" cy="114300"/>
          </a:xfrm>
          <a:prstGeom prst="rect">
            <a:avLst/>
          </a:prstGeom>
        </p:spPr>
      </p:pic>
      <p:sp>
        <p:nvSpPr>
          <p:cNvPr id="46" name="Text 33"/>
          <p:cNvSpPr txBox="1"/>
          <p:nvPr/>
        </p:nvSpPr>
        <p:spPr>
          <a:xfrm>
            <a:off x="1143000" y="1582826"/>
            <a:ext cx="1674266" cy="28620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900" b="1" dirty="0">
                <a:solidFill>
                  <a:srgbClr val="E2E8F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REAL-TIME DETECTION VIEW</a:t>
            </a:r>
            <a:endParaRPr lang="en-US" sz="9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0F172A"/>
          </a:solidFill>
          <a:ln w="12700">
            <a:solidFill>
              <a:srgbClr val="FFFFFF">
                <a:alpha val="0"/>
              </a:srgbClr>
            </a:solidFill>
            <a:prstDash val="solid"/>
          </a:ln>
        </p:spPr>
      </p:sp>
      <p:sp>
        <p:nvSpPr>
          <p:cNvPr id="3" name="Shape 1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0B1120"/>
          </a:solidFill>
          <a:ln w="12700">
            <a:solidFill>
              <a:srgbClr val="FFFFFF">
                <a:alpha val="0"/>
              </a:srgbClr>
            </a:solidFill>
            <a:prstDash val="solid"/>
          </a:ln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>
            <a:alphaModFix amt="10000"/>
          </a:blip>
          <a:srcRect/>
          <a:stretch/>
        </p:blipFill>
        <p:spPr>
          <a:xfrm>
            <a:off x="9334195" y="-952805"/>
            <a:ext cx="3810305" cy="3810305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>
            <a:alphaModFix amt="10000"/>
          </a:blip>
          <a:srcRect/>
          <a:stretch/>
        </p:blipFill>
        <p:spPr>
          <a:xfrm>
            <a:off x="-476402" y="4476902"/>
            <a:ext cx="2857500" cy="2857500"/>
          </a:xfrm>
          <a:prstGeom prst="rect">
            <a:avLst/>
          </a:prstGeom>
        </p:spPr>
      </p:pic>
      <p:sp>
        <p:nvSpPr>
          <p:cNvPr id="7" name="Shape 3"/>
          <p:cNvSpPr/>
          <p:nvPr/>
        </p:nvSpPr>
        <p:spPr>
          <a:xfrm>
            <a:off x="571500" y="1191463"/>
            <a:ext cx="11048695" cy="9144"/>
          </a:xfrm>
          <a:prstGeom prst="rect">
            <a:avLst/>
          </a:prstGeom>
          <a:solidFill>
            <a:srgbClr val="94A3B8">
              <a:alpha val="20000"/>
            </a:srgbClr>
          </a:solidFill>
          <a:ln w="12700">
            <a:solidFill>
              <a:srgbClr val="94A3B8">
                <a:alpha val="0"/>
              </a:srgbClr>
            </a:solidFill>
            <a:prstDash val="solid"/>
          </a:ln>
        </p:spPr>
      </p:sp>
      <p:sp>
        <p:nvSpPr>
          <p:cNvPr id="8" name="Text 4"/>
          <p:cNvSpPr txBox="1"/>
          <p:nvPr/>
        </p:nvSpPr>
        <p:spPr>
          <a:xfrm>
            <a:off x="571500" y="381305"/>
            <a:ext cx="6839712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b="1" kern="0" spc="150" dirty="0">
                <a:solidFill>
                  <a:srgbClr val="F8717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FAILURE CASE ANALYSIS</a:t>
            </a:r>
            <a:endParaRPr lang="en-US" sz="1000" dirty="0"/>
          </a:p>
        </p:txBody>
      </p:sp>
      <p:sp>
        <p:nvSpPr>
          <p:cNvPr id="9" name="Text 5"/>
          <p:cNvSpPr txBox="1"/>
          <p:nvPr/>
        </p:nvSpPr>
        <p:spPr>
          <a:xfrm>
            <a:off x="571500" y="629107"/>
            <a:ext cx="8439912" cy="4197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27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검출 실패 사례 - Descriptor 기반 접근의 한계</a:t>
            </a:r>
            <a:endParaRPr lang="en-US" sz="2700" dirty="0"/>
          </a:p>
        </p:txBody>
      </p:sp>
      <p:sp>
        <p:nvSpPr>
          <p:cNvPr id="10" name="Text 6"/>
          <p:cNvSpPr txBox="1"/>
          <p:nvPr/>
        </p:nvSpPr>
        <p:spPr>
          <a:xfrm>
            <a:off x="8386877" y="583387"/>
            <a:ext cx="3238805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buNone/>
            </a:pPr>
            <a:r>
              <a:rPr lang="en-US" sz="1200" dirty="0">
                <a:solidFill>
                  <a:srgbClr val="94A3B8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시행착오를 통해 배운 교훈:</a:t>
            </a:r>
            <a:endParaRPr lang="en-US" sz="1200" dirty="0"/>
          </a:p>
          <a:p>
            <a:pPr marL="0" indent="0" algn="r">
              <a:buNone/>
            </a:pPr>
            <a:r>
              <a:rPr lang="en-US" sz="1200" dirty="0">
                <a:solidFill>
                  <a:srgbClr val="94A3B8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단순 기하학적 도형에는 단순한 방법이 최선입니다</a:t>
            </a:r>
            <a:endParaRPr lang="en-US" sz="1200" dirty="0"/>
          </a:p>
        </p:txBody>
      </p:sp>
      <p:sp>
        <p:nvSpPr>
          <p:cNvPr id="11" name="Shape 7"/>
          <p:cNvSpPr/>
          <p:nvPr/>
        </p:nvSpPr>
        <p:spPr>
          <a:xfrm>
            <a:off x="571500" y="1431036"/>
            <a:ext cx="5410505" cy="2476195"/>
          </a:xfrm>
          <a:prstGeom prst="roundRect">
            <a:avLst>
              <a:gd name="adj" fmla="val 1704"/>
            </a:avLst>
          </a:prstGeom>
          <a:solidFill>
            <a:srgbClr val="1E293B">
              <a:alpha val="40000"/>
            </a:srgbClr>
          </a:solidFill>
          <a:ln w="12700">
            <a:solidFill>
              <a:srgbClr val="94A3B8">
                <a:alpha val="20000"/>
              </a:srgbClr>
            </a:solidFill>
            <a:prstDash val="solid"/>
          </a:ln>
        </p:spPr>
      </p:sp>
      <p:sp>
        <p:nvSpPr>
          <p:cNvPr id="12" name="Shape 8"/>
          <p:cNvSpPr/>
          <p:nvPr/>
        </p:nvSpPr>
        <p:spPr>
          <a:xfrm>
            <a:off x="694944" y="1554480"/>
            <a:ext cx="5162702" cy="1904695"/>
          </a:xfrm>
          <a:prstGeom prst="roundRect">
            <a:avLst>
              <a:gd name="adj" fmla="val 1920"/>
            </a:avLst>
          </a:prstGeom>
          <a:solidFill>
            <a:srgbClr val="000000"/>
          </a:solidFill>
          <a:ln w="12700">
            <a:solidFill>
              <a:srgbClr val="FFFFFF">
                <a:alpha val="10000"/>
              </a:srgbClr>
            </a:solidFill>
            <a:prstDash val="solid"/>
          </a:ln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rcRect t="12" b="12"/>
          <a:stretch/>
        </p:blipFill>
        <p:spPr>
          <a:xfrm>
            <a:off x="2012594" y="1563624"/>
            <a:ext cx="2523744" cy="1886407"/>
          </a:xfrm>
          <a:prstGeom prst="rect">
            <a:avLst/>
          </a:prstGeom>
        </p:spPr>
      </p:pic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2188159" y="3588106"/>
            <a:ext cx="133502" cy="133502"/>
          </a:xfrm>
          <a:prstGeom prst="rect">
            <a:avLst/>
          </a:prstGeom>
        </p:spPr>
      </p:pic>
      <p:sp>
        <p:nvSpPr>
          <p:cNvPr id="15" name="Text 9"/>
          <p:cNvSpPr txBox="1"/>
          <p:nvPr/>
        </p:nvSpPr>
        <p:spPr>
          <a:xfrm>
            <a:off x="2397557" y="3555187"/>
            <a:ext cx="2346350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dirty="0">
                <a:solidFill>
                  <a:srgbClr val="CBD5E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GFTT - 회전 각도 43.8°, FPS 42.0</a:t>
            </a:r>
            <a:endParaRPr lang="en-US" sz="1000" dirty="0"/>
          </a:p>
        </p:txBody>
      </p:sp>
      <p:sp>
        <p:nvSpPr>
          <p:cNvPr id="16" name="Shape 10"/>
          <p:cNvSpPr/>
          <p:nvPr/>
        </p:nvSpPr>
        <p:spPr>
          <a:xfrm>
            <a:off x="6215177" y="1431036"/>
            <a:ext cx="5410505" cy="2476195"/>
          </a:xfrm>
          <a:prstGeom prst="roundRect">
            <a:avLst>
              <a:gd name="adj" fmla="val 1704"/>
            </a:avLst>
          </a:prstGeom>
          <a:solidFill>
            <a:srgbClr val="1E293B">
              <a:alpha val="40000"/>
            </a:srgbClr>
          </a:solidFill>
          <a:ln w="12700">
            <a:solidFill>
              <a:srgbClr val="94A3B8">
                <a:alpha val="20000"/>
              </a:srgbClr>
            </a:solidFill>
            <a:prstDash val="solid"/>
          </a:ln>
        </p:spPr>
      </p:sp>
      <p:sp>
        <p:nvSpPr>
          <p:cNvPr id="17" name="Shape 11"/>
          <p:cNvSpPr/>
          <p:nvPr/>
        </p:nvSpPr>
        <p:spPr>
          <a:xfrm>
            <a:off x="6338621" y="1554480"/>
            <a:ext cx="5162702" cy="1904695"/>
          </a:xfrm>
          <a:prstGeom prst="roundRect">
            <a:avLst>
              <a:gd name="adj" fmla="val 1920"/>
            </a:avLst>
          </a:prstGeom>
          <a:solidFill>
            <a:srgbClr val="000000"/>
          </a:solidFill>
          <a:ln w="12700">
            <a:solidFill>
              <a:srgbClr val="FFFFFF">
                <a:alpha val="10000"/>
              </a:srgbClr>
            </a:solidFill>
            <a:prstDash val="solid"/>
          </a:ln>
        </p:spPr>
      </p:sp>
      <p:pic>
        <p:nvPicPr>
          <p:cNvPr id="18" name="Image 4" descr="preencoded.png"/>
          <p:cNvPicPr>
            <a:picLocks noChangeAspect="1"/>
          </p:cNvPicPr>
          <p:nvPr/>
        </p:nvPicPr>
        <p:blipFill>
          <a:blip r:embed="rId7"/>
          <a:srcRect t="170" b="170"/>
          <a:stretch/>
        </p:blipFill>
        <p:spPr>
          <a:xfrm>
            <a:off x="7665415" y="1563624"/>
            <a:ext cx="2514600" cy="1886407"/>
          </a:xfrm>
          <a:prstGeom prst="rect">
            <a:avLst/>
          </a:prstGeom>
        </p:spPr>
      </p:pic>
      <p:pic>
        <p:nvPicPr>
          <p:cNvPr id="19" name="Image 5" descr="preencoded.png"/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7436815" y="3588106"/>
            <a:ext cx="133502" cy="133502"/>
          </a:xfrm>
          <a:prstGeom prst="rect">
            <a:avLst/>
          </a:prstGeom>
        </p:spPr>
      </p:pic>
      <p:sp>
        <p:nvSpPr>
          <p:cNvPr id="20" name="Text 12"/>
          <p:cNvSpPr txBox="1"/>
          <p:nvPr/>
        </p:nvSpPr>
        <p:spPr>
          <a:xfrm>
            <a:off x="7646213" y="3555187"/>
            <a:ext cx="3276295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dirty="0">
                <a:solidFill>
                  <a:srgbClr val="CBD5E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ORB Descriptor - Target 저장은 되나 매칭 실패</a:t>
            </a:r>
            <a:endParaRPr lang="en-US" sz="1000" dirty="0"/>
          </a:p>
        </p:txBody>
      </p:sp>
      <p:sp>
        <p:nvSpPr>
          <p:cNvPr id="21" name="Shape 13"/>
          <p:cNvSpPr/>
          <p:nvPr/>
        </p:nvSpPr>
        <p:spPr>
          <a:xfrm>
            <a:off x="571500" y="4097426"/>
            <a:ext cx="3562502" cy="1514246"/>
          </a:xfrm>
          <a:prstGeom prst="roundRect">
            <a:avLst>
              <a:gd name="adj" fmla="val 3798"/>
            </a:avLst>
          </a:prstGeom>
          <a:solidFill>
            <a:srgbClr val="EF4444">
              <a:alpha val="5000"/>
            </a:srgbClr>
          </a:solidFill>
          <a:ln/>
        </p:spPr>
      </p:sp>
      <p:sp>
        <p:nvSpPr>
          <p:cNvPr id="22" name="Shape 14"/>
          <p:cNvSpPr/>
          <p:nvPr/>
        </p:nvSpPr>
        <p:spPr>
          <a:xfrm>
            <a:off x="571500" y="4097426"/>
            <a:ext cx="3562502" cy="38405"/>
          </a:xfrm>
          <a:prstGeom prst="roundRect">
            <a:avLst>
              <a:gd name="adj" fmla="val 149745"/>
            </a:avLst>
          </a:prstGeom>
          <a:solidFill>
            <a:srgbClr val="EF4444"/>
          </a:solidFill>
          <a:ln w="12700">
            <a:solidFill>
              <a:srgbClr val="EF4444">
                <a:alpha val="0"/>
              </a:srgbClr>
            </a:solidFill>
            <a:prstDash val="solid"/>
          </a:ln>
        </p:spPr>
      </p:sp>
      <p:sp>
        <p:nvSpPr>
          <p:cNvPr id="23" name="Text 15"/>
          <p:cNvSpPr txBox="1"/>
          <p:nvPr/>
        </p:nvSpPr>
        <p:spPr>
          <a:xfrm>
            <a:off x="972007" y="4306824"/>
            <a:ext cx="3182112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200" b="1" dirty="0">
                <a:solidFill>
                  <a:srgbClr val="F8717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특성 불일치 </a:t>
            </a:r>
            <a:endParaRPr lang="en-US" sz="1200" dirty="0"/>
          </a:p>
        </p:txBody>
      </p:sp>
      <p:pic>
        <p:nvPicPr>
          <p:cNvPr id="24" name="Image 6" descr="preencoded.png"/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743407" y="4345229"/>
            <a:ext cx="152705" cy="152705"/>
          </a:xfrm>
          <a:prstGeom prst="rect">
            <a:avLst/>
          </a:prstGeom>
        </p:spPr>
      </p:pic>
      <p:sp>
        <p:nvSpPr>
          <p:cNvPr id="25" name="Text 16"/>
          <p:cNvSpPr txBox="1"/>
          <p:nvPr/>
        </p:nvSpPr>
        <p:spPr>
          <a:xfrm>
            <a:off x="743407" y="4612234"/>
            <a:ext cx="3296412" cy="4005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000" dirty="0">
                <a:solidFill>
                  <a:srgbClr val="94A3B8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ORB/SIFT는 복잡한 코너, 엣지, 텍스처 패턴 매칭에 최적화되어 있습니다.</a:t>
            </a:r>
            <a:endParaRPr lang="en-US" sz="1000" dirty="0"/>
          </a:p>
        </p:txBody>
      </p:sp>
      <p:pic>
        <p:nvPicPr>
          <p:cNvPr id="26" name="Image 7" descr="preencoded.png"/>
          <p:cNvPicPr>
            <a:picLocks noChangeAspect="1"/>
          </p:cNvPicPr>
          <p:nvPr/>
        </p:nvPicPr>
        <p:blipFill>
          <a:blip r:embed="rId10"/>
          <a:srcRect l="-1822000" r="-1822000"/>
          <a:stretch/>
        </p:blipFill>
        <p:spPr>
          <a:xfrm>
            <a:off x="743407" y="5088636"/>
            <a:ext cx="3209544" cy="114300"/>
          </a:xfrm>
          <a:prstGeom prst="rect">
            <a:avLst/>
          </a:prstGeom>
        </p:spPr>
      </p:pic>
      <p:sp>
        <p:nvSpPr>
          <p:cNvPr id="27" name="Text 17"/>
          <p:cNvSpPr txBox="1"/>
          <p:nvPr/>
        </p:nvSpPr>
        <p:spPr>
          <a:xfrm>
            <a:off x="743407" y="5240426"/>
            <a:ext cx="3333902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b="1" dirty="0">
                <a:solidFill>
                  <a:srgbClr val="E2E8F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단순 원형 Blob은 특징점(Keypoint) 부재</a:t>
            </a:r>
            <a:endParaRPr lang="en-US" sz="1000" dirty="0"/>
          </a:p>
        </p:txBody>
      </p:sp>
      <p:sp>
        <p:nvSpPr>
          <p:cNvPr id="28" name="Shape 18"/>
          <p:cNvSpPr/>
          <p:nvPr/>
        </p:nvSpPr>
        <p:spPr>
          <a:xfrm>
            <a:off x="4317797" y="4097426"/>
            <a:ext cx="3562502" cy="1514246"/>
          </a:xfrm>
          <a:prstGeom prst="roundRect">
            <a:avLst>
              <a:gd name="adj" fmla="val 3798"/>
            </a:avLst>
          </a:prstGeom>
          <a:solidFill>
            <a:srgbClr val="F59E0B">
              <a:alpha val="5000"/>
            </a:srgbClr>
          </a:solidFill>
          <a:ln/>
        </p:spPr>
      </p:sp>
      <p:sp>
        <p:nvSpPr>
          <p:cNvPr id="29" name="Shape 19"/>
          <p:cNvSpPr/>
          <p:nvPr/>
        </p:nvSpPr>
        <p:spPr>
          <a:xfrm>
            <a:off x="4317797" y="4097426"/>
            <a:ext cx="3562502" cy="38405"/>
          </a:xfrm>
          <a:prstGeom prst="roundRect">
            <a:avLst>
              <a:gd name="adj" fmla="val 149745"/>
            </a:avLst>
          </a:prstGeom>
          <a:solidFill>
            <a:srgbClr val="F59E0B"/>
          </a:solidFill>
          <a:ln w="12700">
            <a:solidFill>
              <a:srgbClr val="F59E0B">
                <a:alpha val="0"/>
              </a:srgbClr>
            </a:solidFill>
            <a:prstDash val="solid"/>
          </a:ln>
        </p:spPr>
      </p:sp>
      <p:sp>
        <p:nvSpPr>
          <p:cNvPr id="30" name="Text 20"/>
          <p:cNvSpPr txBox="1"/>
          <p:nvPr/>
        </p:nvSpPr>
        <p:spPr>
          <a:xfrm>
            <a:off x="4699102" y="4306824"/>
            <a:ext cx="3201314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200" b="1" dirty="0">
                <a:solidFill>
                  <a:srgbClr val="FBBF24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시간 및 자원 낭비 </a:t>
            </a:r>
            <a:endParaRPr lang="en-US" sz="1200" dirty="0"/>
          </a:p>
        </p:txBody>
      </p:sp>
      <p:pic>
        <p:nvPicPr>
          <p:cNvPr id="31" name="Image 8" descr="preencoded.png"/>
          <p:cNvPicPr>
            <a:picLocks noChangeAspect="1"/>
          </p:cNvPicPr>
          <p:nvPr/>
        </p:nvPicPr>
        <p:blipFill>
          <a:blip r:embed="rId11"/>
          <a:srcRect t="-43" b="-43"/>
          <a:stretch/>
        </p:blipFill>
        <p:spPr>
          <a:xfrm>
            <a:off x="4489704" y="4345229"/>
            <a:ext cx="133502" cy="152705"/>
          </a:xfrm>
          <a:prstGeom prst="rect">
            <a:avLst/>
          </a:prstGeom>
        </p:spPr>
      </p:pic>
      <p:sp>
        <p:nvSpPr>
          <p:cNvPr id="32" name="Text 21"/>
          <p:cNvSpPr txBox="1"/>
          <p:nvPr/>
        </p:nvSpPr>
        <p:spPr>
          <a:xfrm>
            <a:off x="4489704" y="4612234"/>
            <a:ext cx="3296412" cy="4005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000" dirty="0">
                <a:solidFill>
                  <a:srgbClr val="94A3B8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Descriptor 추출 및 매칭은 불필요하게 복잡한 연산 과정을 수반합니다.</a:t>
            </a:r>
            <a:endParaRPr lang="en-US" sz="1000" dirty="0"/>
          </a:p>
        </p:txBody>
      </p:sp>
      <p:pic>
        <p:nvPicPr>
          <p:cNvPr id="33" name="Image 9" descr="preencoded.png"/>
          <p:cNvPicPr>
            <a:picLocks noChangeAspect="1"/>
          </p:cNvPicPr>
          <p:nvPr/>
        </p:nvPicPr>
        <p:blipFill>
          <a:blip r:embed="rId10"/>
          <a:srcRect l="-1822000" r="-1822000"/>
          <a:stretch/>
        </p:blipFill>
        <p:spPr>
          <a:xfrm>
            <a:off x="4489704" y="5088636"/>
            <a:ext cx="3209544" cy="114300"/>
          </a:xfrm>
          <a:prstGeom prst="rect">
            <a:avLst/>
          </a:prstGeom>
        </p:spPr>
      </p:pic>
      <p:sp>
        <p:nvSpPr>
          <p:cNvPr id="34" name="Text 22"/>
          <p:cNvSpPr txBox="1"/>
          <p:nvPr/>
        </p:nvSpPr>
        <p:spPr>
          <a:xfrm>
            <a:off x="4489704" y="5240426"/>
            <a:ext cx="3410712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b="1" dirty="0">
                <a:solidFill>
                  <a:srgbClr val="E2E8F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도킹은 패턴 매칭이 아닌 '중심점'이 핵심</a:t>
            </a:r>
            <a:endParaRPr lang="en-US" sz="1000" dirty="0"/>
          </a:p>
        </p:txBody>
      </p:sp>
      <p:sp>
        <p:nvSpPr>
          <p:cNvPr id="35" name="Shape 23"/>
          <p:cNvSpPr/>
          <p:nvPr/>
        </p:nvSpPr>
        <p:spPr>
          <a:xfrm>
            <a:off x="8064094" y="4097426"/>
            <a:ext cx="3562502" cy="1514246"/>
          </a:xfrm>
          <a:prstGeom prst="roundRect">
            <a:avLst>
              <a:gd name="adj" fmla="val 3798"/>
            </a:avLst>
          </a:prstGeom>
          <a:solidFill>
            <a:srgbClr val="3B82F6">
              <a:alpha val="5000"/>
            </a:srgbClr>
          </a:solidFill>
          <a:ln/>
        </p:spPr>
      </p:sp>
      <p:sp>
        <p:nvSpPr>
          <p:cNvPr id="36" name="Shape 24"/>
          <p:cNvSpPr/>
          <p:nvPr/>
        </p:nvSpPr>
        <p:spPr>
          <a:xfrm>
            <a:off x="8064094" y="4097426"/>
            <a:ext cx="3562502" cy="38405"/>
          </a:xfrm>
          <a:prstGeom prst="roundRect">
            <a:avLst>
              <a:gd name="adj" fmla="val 149745"/>
            </a:avLst>
          </a:prstGeom>
          <a:solidFill>
            <a:srgbClr val="3B82F6"/>
          </a:solidFill>
          <a:ln w="12700">
            <a:solidFill>
              <a:srgbClr val="3B82F6">
                <a:alpha val="0"/>
              </a:srgbClr>
            </a:solidFill>
            <a:prstDash val="solid"/>
          </a:ln>
        </p:spPr>
      </p:sp>
      <p:sp>
        <p:nvSpPr>
          <p:cNvPr id="37" name="Text 25"/>
          <p:cNvSpPr txBox="1"/>
          <p:nvPr/>
        </p:nvSpPr>
        <p:spPr>
          <a:xfrm>
            <a:off x="8426196" y="4306824"/>
            <a:ext cx="3220517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200" b="1" dirty="0">
                <a:solidFill>
                  <a:srgbClr val="60A5F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교훈 도출 </a:t>
            </a:r>
            <a:endParaRPr lang="en-US" sz="1200" dirty="0"/>
          </a:p>
        </p:txBody>
      </p:sp>
      <p:pic>
        <p:nvPicPr>
          <p:cNvPr id="38" name="Image 10" descr="preencoded.png"/>
          <p:cNvPicPr>
            <a:picLocks noChangeAspect="1"/>
          </p:cNvPicPr>
          <p:nvPr/>
        </p:nvPicPr>
        <p:blipFill>
          <a:blip r:embed="rId12"/>
          <a:srcRect t="-100" b="-100"/>
          <a:stretch/>
        </p:blipFill>
        <p:spPr>
          <a:xfrm>
            <a:off x="8236001" y="4345229"/>
            <a:ext cx="114300" cy="152705"/>
          </a:xfrm>
          <a:prstGeom prst="rect">
            <a:avLst/>
          </a:prstGeom>
        </p:spPr>
      </p:pic>
      <p:sp>
        <p:nvSpPr>
          <p:cNvPr id="39" name="Text 26"/>
          <p:cNvSpPr txBox="1"/>
          <p:nvPr/>
        </p:nvSpPr>
        <p:spPr>
          <a:xfrm>
            <a:off x="8236001" y="4612234"/>
            <a:ext cx="3296412" cy="4005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000" dirty="0">
                <a:solidFill>
                  <a:srgbClr val="94A3B8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"단순한 문제에 복잡한 솔루션을 적용하는 것은 비효율적이다."</a:t>
            </a:r>
            <a:endParaRPr lang="en-US" sz="1000" dirty="0"/>
          </a:p>
        </p:txBody>
      </p:sp>
      <p:pic>
        <p:nvPicPr>
          <p:cNvPr id="40" name="Image 11" descr="preencoded.png"/>
          <p:cNvPicPr>
            <a:picLocks noChangeAspect="1"/>
          </p:cNvPicPr>
          <p:nvPr/>
        </p:nvPicPr>
        <p:blipFill>
          <a:blip r:embed="rId10"/>
          <a:srcRect l="-1822000" r="-1822000"/>
          <a:stretch/>
        </p:blipFill>
        <p:spPr>
          <a:xfrm>
            <a:off x="8236001" y="5088636"/>
            <a:ext cx="3209544" cy="114300"/>
          </a:xfrm>
          <a:prstGeom prst="rect">
            <a:avLst/>
          </a:prstGeom>
        </p:spPr>
      </p:pic>
      <p:sp>
        <p:nvSpPr>
          <p:cNvPr id="41" name="Text 27"/>
          <p:cNvSpPr txBox="1"/>
          <p:nvPr/>
        </p:nvSpPr>
        <p:spPr>
          <a:xfrm>
            <a:off x="8236001" y="5240426"/>
            <a:ext cx="3333902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b="1" dirty="0">
                <a:solidFill>
                  <a:srgbClr val="E2E8F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SimpleBlobDetector의 필요성 재확인</a:t>
            </a:r>
            <a:endParaRPr lang="en-US" sz="1000" dirty="0"/>
          </a:p>
        </p:txBody>
      </p:sp>
      <p:pic>
        <p:nvPicPr>
          <p:cNvPr id="42" name="Image 12" descr="preencoded.png"/>
          <p:cNvPicPr>
            <a:picLocks noChangeAspect="1"/>
          </p:cNvPicPr>
          <p:nvPr/>
        </p:nvPicPr>
        <p:blipFill>
          <a:blip r:embed="rId13"/>
          <a:srcRect t="-1" b="-1"/>
          <a:stretch/>
        </p:blipFill>
        <p:spPr>
          <a:xfrm>
            <a:off x="571500" y="5850331"/>
            <a:ext cx="11048695" cy="800100"/>
          </a:xfrm>
          <a:prstGeom prst="rect">
            <a:avLst/>
          </a:prstGeom>
        </p:spPr>
      </p:pic>
      <p:sp>
        <p:nvSpPr>
          <p:cNvPr id="43" name="Text 28"/>
          <p:cNvSpPr txBox="1"/>
          <p:nvPr/>
        </p:nvSpPr>
        <p:spPr>
          <a:xfrm>
            <a:off x="1248156" y="5850331"/>
            <a:ext cx="4325112" cy="8001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200" dirty="0">
                <a:solidFill>
                  <a:srgbClr val="E0F2FE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특징점 기반 알고리즘과 단순 기하학적 도형은 서로 상극입니다.</a:t>
            </a:r>
            <a:endParaRPr lang="en-US" sz="1200" dirty="0"/>
          </a:p>
          <a:p>
            <a:pPr marL="0" indent="0" algn="l">
              <a:buNone/>
            </a:pPr>
            <a:r>
              <a:rPr lang="en-US" sz="1200" b="1" dirty="0">
                <a:solidFill>
                  <a:srgbClr val="38BDF8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원형 마커 검출에는 Blob 기반 접근이 가장 효율적이고 정확합니다.</a:t>
            </a:r>
            <a:endParaRPr lang="en-US" sz="1200" dirty="0"/>
          </a:p>
        </p:txBody>
      </p:sp>
      <p:pic>
        <p:nvPicPr>
          <p:cNvPr id="44" name="Image 13" descr="preencoded.png"/>
          <p:cNvPicPr>
            <a:picLocks noChangeAspect="1"/>
          </p:cNvPicPr>
          <p:nvPr/>
        </p:nvPicPr>
        <p:blipFill>
          <a:blip r:embed="rId14">
            <a:alphaModFix amt="80000"/>
          </a:blip>
          <a:srcRect l="-57" r="-57"/>
          <a:stretch/>
        </p:blipFill>
        <p:spPr>
          <a:xfrm>
            <a:off x="857707" y="6135624"/>
            <a:ext cx="200254" cy="228600"/>
          </a:xfrm>
          <a:prstGeom prst="rect">
            <a:avLst/>
          </a:prstGeom>
        </p:spPr>
      </p:pic>
      <p:sp>
        <p:nvSpPr>
          <p:cNvPr id="45" name="Text 2">
            <a:extLst>
              <a:ext uri="{FF2B5EF4-FFF2-40B4-BE49-F238E27FC236}">
                <a16:creationId xmlns:a16="http://schemas.microsoft.com/office/drawing/2014/main" id="{A7D8F81D-A86F-4370-B0F0-2D10CE2BD355}"/>
              </a:ext>
            </a:extLst>
          </p:cNvPr>
          <p:cNvSpPr txBox="1"/>
          <p:nvPr/>
        </p:nvSpPr>
        <p:spPr>
          <a:xfrm>
            <a:off x="11663172" y="6420002"/>
            <a:ext cx="228600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dirty="0">
                <a:solidFill>
                  <a:srgbClr val="47556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08</a:t>
            </a:r>
            <a:endParaRPr lang="en-US" sz="10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0F172A"/>
          </a:solidFill>
          <a:ln w="12700">
            <a:solidFill>
              <a:srgbClr val="FFFFFF">
                <a:alpha val="0"/>
              </a:srgbClr>
            </a:solidFill>
            <a:prstDash val="solid"/>
          </a:ln>
        </p:spPr>
      </p:sp>
      <p:sp>
        <p:nvSpPr>
          <p:cNvPr id="3" name="Shape 1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0B1120"/>
          </a:solidFill>
          <a:ln w="12700">
            <a:solidFill>
              <a:srgbClr val="FFFFFF">
                <a:alpha val="0"/>
              </a:srgbClr>
            </a:solidFill>
            <a:prstDash val="solid"/>
          </a:ln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>
            <a:alphaModFix amt="10000"/>
          </a:blip>
          <a:srcRect/>
          <a:stretch/>
        </p:blipFill>
        <p:spPr>
          <a:xfrm>
            <a:off x="8382305" y="-1904695"/>
            <a:ext cx="4762195" cy="4762195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>
            <a:alphaModFix amt="10000"/>
          </a:blip>
          <a:srcRect/>
          <a:stretch/>
        </p:blipFill>
        <p:spPr>
          <a:xfrm>
            <a:off x="-476402" y="4476902"/>
            <a:ext cx="2857500" cy="2857500"/>
          </a:xfrm>
          <a:prstGeom prst="rect">
            <a:avLst/>
          </a:prstGeom>
        </p:spPr>
      </p:pic>
      <p:sp>
        <p:nvSpPr>
          <p:cNvPr id="6" name="Shape 2"/>
          <p:cNvSpPr/>
          <p:nvPr/>
        </p:nvSpPr>
        <p:spPr>
          <a:xfrm>
            <a:off x="571500" y="1191463"/>
            <a:ext cx="11048695" cy="9144"/>
          </a:xfrm>
          <a:prstGeom prst="rect">
            <a:avLst/>
          </a:prstGeom>
          <a:solidFill>
            <a:srgbClr val="94A3B8">
              <a:alpha val="20000"/>
            </a:srgbClr>
          </a:solidFill>
          <a:ln w="12700">
            <a:solidFill>
              <a:srgbClr val="94A3B8">
                <a:alpha val="0"/>
              </a:srgbClr>
            </a:solidFill>
            <a:prstDash val="solid"/>
          </a:ln>
        </p:spPr>
      </p:sp>
      <p:sp>
        <p:nvSpPr>
          <p:cNvPr id="7" name="Text 3"/>
          <p:cNvSpPr txBox="1"/>
          <p:nvPr/>
        </p:nvSpPr>
        <p:spPr>
          <a:xfrm>
            <a:off x="571500" y="381305"/>
            <a:ext cx="6772961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b="1" kern="0" spc="150" dirty="0">
                <a:solidFill>
                  <a:srgbClr val="38BDF8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PARAMETER TUNING PROCESS</a:t>
            </a:r>
            <a:endParaRPr lang="en-US" sz="1000" dirty="0"/>
          </a:p>
        </p:txBody>
      </p:sp>
      <p:sp>
        <p:nvSpPr>
          <p:cNvPr id="8" name="Text 4"/>
          <p:cNvSpPr txBox="1"/>
          <p:nvPr/>
        </p:nvSpPr>
        <p:spPr>
          <a:xfrm>
            <a:off x="571500" y="629107"/>
            <a:ext cx="9276588" cy="4197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27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파라미터 튜닝 프로세스 — 최적 설정 도출 과정</a:t>
            </a:r>
            <a:endParaRPr lang="en-US" sz="2700" dirty="0"/>
          </a:p>
        </p:txBody>
      </p:sp>
      <p:sp>
        <p:nvSpPr>
          <p:cNvPr id="9" name="Text 5"/>
          <p:cNvSpPr txBox="1"/>
          <p:nvPr/>
        </p:nvSpPr>
        <p:spPr>
          <a:xfrm>
            <a:off x="9507931" y="583387"/>
            <a:ext cx="2115007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buNone/>
            </a:pPr>
            <a:r>
              <a:rPr lang="en-US" sz="1200" dirty="0">
                <a:solidFill>
                  <a:srgbClr val="94A3B8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실험을 통한 환경 적응력 향상 및</a:t>
            </a:r>
            <a:endParaRPr lang="en-US" sz="1200" dirty="0"/>
          </a:p>
          <a:p>
            <a:pPr marL="0" indent="0" algn="r">
              <a:buNone/>
            </a:pPr>
            <a:r>
              <a:rPr lang="en-US" sz="1200" dirty="0">
                <a:solidFill>
                  <a:srgbClr val="94A3B8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안정적 검출 파라미터 확보</a:t>
            </a:r>
            <a:endParaRPr lang="en-US" sz="1200" dirty="0"/>
          </a:p>
        </p:txBody>
      </p:sp>
      <p:sp>
        <p:nvSpPr>
          <p:cNvPr id="10" name="Shape 6"/>
          <p:cNvSpPr/>
          <p:nvPr/>
        </p:nvSpPr>
        <p:spPr>
          <a:xfrm>
            <a:off x="571500" y="5524805"/>
            <a:ext cx="11048695" cy="952805"/>
          </a:xfrm>
          <a:prstGeom prst="roundRect">
            <a:avLst>
              <a:gd name="adj" fmla="val 11516"/>
            </a:avLst>
          </a:prstGeom>
          <a:solidFill>
            <a:srgbClr val="1E3A8A">
              <a:alpha val="20000"/>
            </a:srgbClr>
          </a:solidFill>
          <a:ln w="12700">
            <a:solidFill>
              <a:srgbClr val="38BDF8">
                <a:alpha val="30000"/>
              </a:srgbClr>
            </a:solidFill>
            <a:prstDash val="solid"/>
          </a:ln>
        </p:spPr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rcRect t="-1100" b="-1100"/>
          <a:stretch/>
        </p:blipFill>
        <p:spPr>
          <a:xfrm>
            <a:off x="819302" y="5934456"/>
            <a:ext cx="114300" cy="133502"/>
          </a:xfrm>
          <a:prstGeom prst="rect">
            <a:avLst/>
          </a:prstGeom>
        </p:spPr>
      </p:pic>
      <p:sp>
        <p:nvSpPr>
          <p:cNvPr id="12" name="Text 7"/>
          <p:cNvSpPr txBox="1"/>
          <p:nvPr/>
        </p:nvSpPr>
        <p:spPr>
          <a:xfrm>
            <a:off x="1028700" y="5827471"/>
            <a:ext cx="1133856" cy="3529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900" b="1" dirty="0">
                <a:solidFill>
                  <a:srgbClr val="E2E8F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Circularity</a:t>
            </a:r>
            <a:endParaRPr lang="en-US" sz="900" dirty="0"/>
          </a:p>
          <a:p>
            <a:pPr marL="0" indent="0" algn="l">
              <a:buNone/>
            </a:pPr>
            <a:r>
              <a:rPr lang="en-US" sz="900" dirty="0">
                <a:solidFill>
                  <a:srgbClr val="CBD5E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0.69~0.85 범위 조정 </a:t>
            </a:r>
            <a:endParaRPr lang="en-US" sz="90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5"/>
          <a:srcRect t="-1100" b="-1100"/>
          <a:stretch/>
        </p:blipFill>
        <p:spPr>
          <a:xfrm>
            <a:off x="2342693" y="5934456"/>
            <a:ext cx="114300" cy="133502"/>
          </a:xfrm>
          <a:prstGeom prst="rect">
            <a:avLst/>
          </a:prstGeom>
        </p:spPr>
      </p:pic>
      <p:sp>
        <p:nvSpPr>
          <p:cNvPr id="14" name="Text 8"/>
          <p:cNvSpPr txBox="1"/>
          <p:nvPr/>
        </p:nvSpPr>
        <p:spPr>
          <a:xfrm>
            <a:off x="2552090" y="5827471"/>
            <a:ext cx="1181405" cy="3529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900" b="1" dirty="0">
                <a:solidFill>
                  <a:srgbClr val="E2E8F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Area Filter</a:t>
            </a:r>
            <a:endParaRPr lang="en-US" sz="900" dirty="0"/>
          </a:p>
          <a:p>
            <a:pPr marL="0" indent="0" algn="l">
              <a:buNone/>
            </a:pPr>
            <a:r>
              <a:rPr lang="en-US" sz="900" dirty="0">
                <a:solidFill>
                  <a:srgbClr val="CBD5E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거리별 100~350 대응 </a:t>
            </a:r>
            <a:endParaRPr lang="en-US" sz="90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5"/>
          <a:srcRect t="-1100" b="-1100"/>
          <a:stretch/>
        </p:blipFill>
        <p:spPr>
          <a:xfrm>
            <a:off x="3909974" y="5934456"/>
            <a:ext cx="114300" cy="133502"/>
          </a:xfrm>
          <a:prstGeom prst="rect">
            <a:avLst/>
          </a:prstGeom>
        </p:spPr>
      </p:pic>
      <p:sp>
        <p:nvSpPr>
          <p:cNvPr id="16" name="Text 9"/>
          <p:cNvSpPr txBox="1"/>
          <p:nvPr/>
        </p:nvSpPr>
        <p:spPr>
          <a:xfrm>
            <a:off x="4119372" y="5827471"/>
            <a:ext cx="1114654" cy="3529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900" b="1" dirty="0">
                <a:solidFill>
                  <a:srgbClr val="E2E8F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ROI Optimization</a:t>
            </a:r>
            <a:endParaRPr lang="en-US" sz="900" dirty="0"/>
          </a:p>
          <a:p>
            <a:pPr marL="0" indent="0" algn="l">
              <a:buNone/>
            </a:pPr>
            <a:r>
              <a:rPr lang="en-US" sz="900" dirty="0">
                <a:solidFill>
                  <a:srgbClr val="CBD5E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연산 효율 60~70% </a:t>
            </a:r>
            <a:endParaRPr lang="en-US" sz="900" dirty="0"/>
          </a:p>
        </p:txBody>
      </p:sp>
      <p:pic>
        <p:nvPicPr>
          <p:cNvPr id="17" name="Image 5" descr="preencoded.png"/>
          <p:cNvPicPr>
            <a:picLocks noChangeAspect="1"/>
          </p:cNvPicPr>
          <p:nvPr/>
        </p:nvPicPr>
        <p:blipFill>
          <a:blip r:embed="rId5"/>
          <a:srcRect t="-1100" b="-1100"/>
          <a:stretch/>
        </p:blipFill>
        <p:spPr>
          <a:xfrm>
            <a:off x="5407762" y="5934456"/>
            <a:ext cx="114300" cy="133502"/>
          </a:xfrm>
          <a:prstGeom prst="rect">
            <a:avLst/>
          </a:prstGeom>
        </p:spPr>
      </p:pic>
      <p:sp>
        <p:nvSpPr>
          <p:cNvPr id="18" name="Text 10"/>
          <p:cNvSpPr txBox="1"/>
          <p:nvPr/>
        </p:nvSpPr>
        <p:spPr>
          <a:xfrm>
            <a:off x="5617159" y="5827471"/>
            <a:ext cx="1057961" cy="3529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900" b="1" dirty="0">
                <a:solidFill>
                  <a:srgbClr val="E2E8F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Performance</a:t>
            </a:r>
            <a:endParaRPr lang="en-US" sz="900" dirty="0"/>
          </a:p>
          <a:p>
            <a:pPr marL="0" indent="0" algn="l">
              <a:buNone/>
            </a:pPr>
            <a:r>
              <a:rPr lang="en-US" sz="900" dirty="0">
                <a:solidFill>
                  <a:srgbClr val="CBD5E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200~250 FPS 유지 </a:t>
            </a:r>
            <a:endParaRPr lang="en-US" sz="900" dirty="0"/>
          </a:p>
        </p:txBody>
      </p:sp>
      <p:sp>
        <p:nvSpPr>
          <p:cNvPr id="19" name="Shape 11"/>
          <p:cNvSpPr/>
          <p:nvPr/>
        </p:nvSpPr>
        <p:spPr>
          <a:xfrm>
            <a:off x="8847734" y="5821985"/>
            <a:ext cx="38405" cy="362102"/>
          </a:xfrm>
          <a:prstGeom prst="rect">
            <a:avLst/>
          </a:prstGeom>
          <a:solidFill>
            <a:srgbClr val="10B981"/>
          </a:solidFill>
          <a:ln w="12700">
            <a:solidFill>
              <a:srgbClr val="10B981">
                <a:alpha val="0"/>
              </a:srgbClr>
            </a:solidFill>
            <a:prstDash val="solid"/>
          </a:ln>
        </p:spPr>
      </p:sp>
      <p:sp>
        <p:nvSpPr>
          <p:cNvPr id="20" name="Text 12"/>
          <p:cNvSpPr txBox="1"/>
          <p:nvPr/>
        </p:nvSpPr>
        <p:spPr>
          <a:xfrm>
            <a:off x="9076334" y="5821985"/>
            <a:ext cx="2841955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100" b="1" dirty="0">
                <a:solidFill>
                  <a:srgbClr val="10B98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"파라미터 튜닝은 환경 적응력의 핵심"</a:t>
            </a:r>
            <a:endParaRPr lang="en-US" sz="1100" dirty="0"/>
          </a:p>
        </p:txBody>
      </p:sp>
      <p:sp>
        <p:nvSpPr>
          <p:cNvPr id="21" name="Text 13"/>
          <p:cNvSpPr txBox="1"/>
          <p:nvPr/>
        </p:nvSpPr>
        <p:spPr>
          <a:xfrm>
            <a:off x="9076334" y="6007608"/>
            <a:ext cx="2489911" cy="17190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900" dirty="0">
                <a:solidFill>
                  <a:srgbClr val="6EE7B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실험을 통한 최적값 도출 필수</a:t>
            </a:r>
            <a:endParaRPr lang="en-US" sz="900" dirty="0"/>
          </a:p>
        </p:txBody>
      </p:sp>
      <p:sp>
        <p:nvSpPr>
          <p:cNvPr id="22" name="Shape 14"/>
          <p:cNvSpPr/>
          <p:nvPr/>
        </p:nvSpPr>
        <p:spPr>
          <a:xfrm>
            <a:off x="571500" y="1383487"/>
            <a:ext cx="5429707" cy="1886407"/>
          </a:xfrm>
          <a:prstGeom prst="roundRect">
            <a:avLst>
              <a:gd name="adj" fmla="val 2938"/>
            </a:avLst>
          </a:prstGeom>
          <a:solidFill>
            <a:srgbClr val="1E293B">
              <a:alpha val="40000"/>
            </a:srgbClr>
          </a:solidFill>
          <a:ln w="12700">
            <a:solidFill>
              <a:srgbClr val="94A3B8">
                <a:alpha val="20000"/>
              </a:srgbClr>
            </a:solidFill>
            <a:prstDash val="solid"/>
          </a:ln>
        </p:spPr>
      </p:sp>
      <p:sp>
        <p:nvSpPr>
          <p:cNvPr id="23" name="Shape 15"/>
          <p:cNvSpPr/>
          <p:nvPr/>
        </p:nvSpPr>
        <p:spPr>
          <a:xfrm>
            <a:off x="580644" y="1392631"/>
            <a:ext cx="5410505" cy="1438351"/>
          </a:xfrm>
          <a:prstGeom prst="roundRect">
            <a:avLst>
              <a:gd name="adj" fmla="val 5052"/>
            </a:avLst>
          </a:prstGeom>
          <a:solidFill>
            <a:srgbClr val="000000"/>
          </a:solidFill>
          <a:ln w="12700">
            <a:solidFill>
              <a:srgbClr val="FFFFFF">
                <a:alpha val="0"/>
              </a:srgbClr>
            </a:solidFill>
            <a:prstDash val="solid"/>
          </a:ln>
        </p:spPr>
      </p:sp>
      <p:pic>
        <p:nvPicPr>
          <p:cNvPr id="24" name="Image 6" descr="preencoded.png"/>
          <p:cNvPicPr>
            <a:picLocks noChangeAspect="1"/>
          </p:cNvPicPr>
          <p:nvPr/>
        </p:nvPicPr>
        <p:blipFill>
          <a:blip r:embed="rId6">
            <a:alphaModFix amt="90000"/>
          </a:blip>
          <a:srcRect t="28497" b="28497"/>
          <a:stretch/>
        </p:blipFill>
        <p:spPr>
          <a:xfrm>
            <a:off x="580644" y="1392631"/>
            <a:ext cx="5410505" cy="1438351"/>
          </a:xfrm>
          <a:prstGeom prst="rect">
            <a:avLst/>
          </a:prstGeom>
        </p:spPr>
      </p:pic>
      <p:sp>
        <p:nvSpPr>
          <p:cNvPr id="25" name="Shape 16"/>
          <p:cNvSpPr/>
          <p:nvPr/>
        </p:nvSpPr>
        <p:spPr>
          <a:xfrm>
            <a:off x="580644" y="2825496"/>
            <a:ext cx="5410505" cy="428854"/>
          </a:xfrm>
          <a:prstGeom prst="roundRect">
            <a:avLst>
              <a:gd name="adj" fmla="val 56859"/>
            </a:avLst>
          </a:prstGeom>
          <a:solidFill>
            <a:srgbClr val="0F172A">
              <a:alpha val="90000"/>
            </a:srgbClr>
          </a:solidFill>
          <a:ln/>
        </p:spPr>
      </p:sp>
      <p:sp>
        <p:nvSpPr>
          <p:cNvPr id="26" name="Shape 17"/>
          <p:cNvSpPr/>
          <p:nvPr/>
        </p:nvSpPr>
        <p:spPr>
          <a:xfrm>
            <a:off x="580644" y="2825496"/>
            <a:ext cx="5410505" cy="9144"/>
          </a:xfrm>
          <a:prstGeom prst="roundRect">
            <a:avLst>
              <a:gd name="adj" fmla="val 2666667"/>
            </a:avLst>
          </a:prstGeom>
          <a:solidFill>
            <a:srgbClr val="94A3B8">
              <a:alpha val="10000"/>
            </a:srgbClr>
          </a:solidFill>
          <a:ln w="12700">
            <a:solidFill>
              <a:srgbClr val="94A3B8">
                <a:alpha val="0"/>
              </a:srgbClr>
            </a:solidFill>
            <a:prstDash val="solid"/>
          </a:ln>
        </p:spPr>
      </p:sp>
      <p:sp>
        <p:nvSpPr>
          <p:cNvPr id="27" name="Text 18"/>
          <p:cNvSpPr txBox="1"/>
          <p:nvPr/>
        </p:nvSpPr>
        <p:spPr>
          <a:xfrm>
            <a:off x="724205" y="2944368"/>
            <a:ext cx="827532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b="1" dirty="0">
                <a:solidFill>
                  <a:srgbClr val="E2E8F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1. 초기 설정</a:t>
            </a:r>
            <a:endParaRPr lang="en-US" sz="1000" dirty="0"/>
          </a:p>
        </p:txBody>
      </p:sp>
      <p:sp>
        <p:nvSpPr>
          <p:cNvPr id="28" name="Text 19"/>
          <p:cNvSpPr txBox="1"/>
          <p:nvPr/>
        </p:nvSpPr>
        <p:spPr>
          <a:xfrm>
            <a:off x="4341571" y="2958084"/>
            <a:ext cx="1877263" cy="17190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900" dirty="0">
                <a:solidFill>
                  <a:srgbClr val="94A3B8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원형도 0.85로 노이즈 다수 검출</a:t>
            </a:r>
            <a:endParaRPr lang="en-US" sz="900" dirty="0"/>
          </a:p>
        </p:txBody>
      </p:sp>
      <p:sp>
        <p:nvSpPr>
          <p:cNvPr id="29" name="Shape 20"/>
          <p:cNvSpPr/>
          <p:nvPr/>
        </p:nvSpPr>
        <p:spPr>
          <a:xfrm>
            <a:off x="6191402" y="1383487"/>
            <a:ext cx="5429707" cy="1886407"/>
          </a:xfrm>
          <a:prstGeom prst="roundRect">
            <a:avLst>
              <a:gd name="adj" fmla="val 2938"/>
            </a:avLst>
          </a:prstGeom>
          <a:solidFill>
            <a:srgbClr val="1E293B">
              <a:alpha val="40000"/>
            </a:srgbClr>
          </a:solidFill>
          <a:ln w="12700">
            <a:solidFill>
              <a:srgbClr val="94A3B8">
                <a:alpha val="20000"/>
              </a:srgbClr>
            </a:solidFill>
            <a:prstDash val="solid"/>
          </a:ln>
        </p:spPr>
      </p:sp>
      <p:sp>
        <p:nvSpPr>
          <p:cNvPr id="30" name="Shape 21"/>
          <p:cNvSpPr/>
          <p:nvPr/>
        </p:nvSpPr>
        <p:spPr>
          <a:xfrm>
            <a:off x="6200546" y="1392631"/>
            <a:ext cx="5410505" cy="1438351"/>
          </a:xfrm>
          <a:prstGeom prst="roundRect">
            <a:avLst>
              <a:gd name="adj" fmla="val 5052"/>
            </a:avLst>
          </a:prstGeom>
          <a:solidFill>
            <a:srgbClr val="000000"/>
          </a:solidFill>
          <a:ln w="12700">
            <a:solidFill>
              <a:srgbClr val="FFFFFF">
                <a:alpha val="0"/>
              </a:srgbClr>
            </a:solidFill>
            <a:prstDash val="solid"/>
          </a:ln>
        </p:spPr>
      </p:sp>
      <p:pic>
        <p:nvPicPr>
          <p:cNvPr id="31" name="Image 7" descr="preencoded.png"/>
          <p:cNvPicPr>
            <a:picLocks noChangeAspect="1"/>
          </p:cNvPicPr>
          <p:nvPr/>
        </p:nvPicPr>
        <p:blipFill>
          <a:blip r:embed="rId7">
            <a:alphaModFix amt="90000"/>
          </a:blip>
          <a:srcRect t="29501" b="29501"/>
          <a:stretch/>
        </p:blipFill>
        <p:spPr>
          <a:xfrm>
            <a:off x="6200546" y="1392631"/>
            <a:ext cx="5410505" cy="1438351"/>
          </a:xfrm>
          <a:prstGeom prst="rect">
            <a:avLst/>
          </a:prstGeom>
        </p:spPr>
      </p:pic>
      <p:sp>
        <p:nvSpPr>
          <p:cNvPr id="32" name="Shape 22"/>
          <p:cNvSpPr/>
          <p:nvPr/>
        </p:nvSpPr>
        <p:spPr>
          <a:xfrm>
            <a:off x="6200546" y="2825496"/>
            <a:ext cx="5410505" cy="428854"/>
          </a:xfrm>
          <a:prstGeom prst="roundRect">
            <a:avLst>
              <a:gd name="adj" fmla="val 56859"/>
            </a:avLst>
          </a:prstGeom>
          <a:solidFill>
            <a:srgbClr val="0F172A">
              <a:alpha val="90000"/>
            </a:srgbClr>
          </a:solidFill>
          <a:ln/>
        </p:spPr>
      </p:sp>
      <p:sp>
        <p:nvSpPr>
          <p:cNvPr id="33" name="Shape 23"/>
          <p:cNvSpPr/>
          <p:nvPr/>
        </p:nvSpPr>
        <p:spPr>
          <a:xfrm>
            <a:off x="6200546" y="2825496"/>
            <a:ext cx="5410505" cy="9144"/>
          </a:xfrm>
          <a:prstGeom prst="roundRect">
            <a:avLst>
              <a:gd name="adj" fmla="val 2666667"/>
            </a:avLst>
          </a:prstGeom>
          <a:solidFill>
            <a:srgbClr val="94A3B8">
              <a:alpha val="10000"/>
            </a:srgbClr>
          </a:solidFill>
          <a:ln w="12700">
            <a:solidFill>
              <a:srgbClr val="94A3B8">
                <a:alpha val="0"/>
              </a:srgbClr>
            </a:solidFill>
            <a:prstDash val="solid"/>
          </a:ln>
        </p:spPr>
      </p:sp>
      <p:sp>
        <p:nvSpPr>
          <p:cNvPr id="34" name="Text 24"/>
          <p:cNvSpPr txBox="1"/>
          <p:nvPr/>
        </p:nvSpPr>
        <p:spPr>
          <a:xfrm>
            <a:off x="6344107" y="2944368"/>
            <a:ext cx="827532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b="1" dirty="0">
                <a:solidFill>
                  <a:srgbClr val="E2E8F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2. 조정 단계</a:t>
            </a:r>
            <a:endParaRPr lang="en-US" sz="1000" dirty="0"/>
          </a:p>
        </p:txBody>
      </p:sp>
      <p:sp>
        <p:nvSpPr>
          <p:cNvPr id="35" name="Text 25"/>
          <p:cNvSpPr txBox="1"/>
          <p:nvPr/>
        </p:nvSpPr>
        <p:spPr>
          <a:xfrm>
            <a:off x="9792310" y="2958084"/>
            <a:ext cx="2136953" cy="17190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900" dirty="0">
                <a:solidFill>
                  <a:srgbClr val="94A3B8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원형도 0.69 완화, 대각선 정렬 성공</a:t>
            </a:r>
            <a:endParaRPr lang="en-US" sz="900" dirty="0"/>
          </a:p>
        </p:txBody>
      </p:sp>
      <p:sp>
        <p:nvSpPr>
          <p:cNvPr id="36" name="Shape 26"/>
          <p:cNvSpPr/>
          <p:nvPr/>
        </p:nvSpPr>
        <p:spPr>
          <a:xfrm>
            <a:off x="571500" y="3453689"/>
            <a:ext cx="5429707" cy="1886407"/>
          </a:xfrm>
          <a:prstGeom prst="roundRect">
            <a:avLst>
              <a:gd name="adj" fmla="val 2938"/>
            </a:avLst>
          </a:prstGeom>
          <a:solidFill>
            <a:srgbClr val="1E293B">
              <a:alpha val="40000"/>
            </a:srgbClr>
          </a:solidFill>
          <a:ln w="12700">
            <a:solidFill>
              <a:srgbClr val="94A3B8">
                <a:alpha val="20000"/>
              </a:srgbClr>
            </a:solidFill>
            <a:prstDash val="solid"/>
          </a:ln>
        </p:spPr>
      </p:sp>
      <p:sp>
        <p:nvSpPr>
          <p:cNvPr id="37" name="Shape 27"/>
          <p:cNvSpPr/>
          <p:nvPr/>
        </p:nvSpPr>
        <p:spPr>
          <a:xfrm>
            <a:off x="580644" y="3462833"/>
            <a:ext cx="5410505" cy="1438351"/>
          </a:xfrm>
          <a:prstGeom prst="roundRect">
            <a:avLst>
              <a:gd name="adj" fmla="val 5052"/>
            </a:avLst>
          </a:prstGeom>
          <a:solidFill>
            <a:srgbClr val="000000"/>
          </a:solidFill>
          <a:ln w="12700">
            <a:solidFill>
              <a:srgbClr val="FFFFFF">
                <a:alpha val="0"/>
              </a:srgbClr>
            </a:solidFill>
            <a:prstDash val="solid"/>
          </a:ln>
        </p:spPr>
      </p:sp>
      <p:pic>
        <p:nvPicPr>
          <p:cNvPr id="38" name="Image 8" descr="preencoded.png"/>
          <p:cNvPicPr>
            <a:picLocks noChangeAspect="1"/>
          </p:cNvPicPr>
          <p:nvPr/>
        </p:nvPicPr>
        <p:blipFill>
          <a:blip r:embed="rId8">
            <a:alphaModFix amt="90000"/>
          </a:blip>
          <a:srcRect t="27352" b="27352"/>
          <a:stretch/>
        </p:blipFill>
        <p:spPr>
          <a:xfrm>
            <a:off x="580644" y="3462833"/>
            <a:ext cx="5410505" cy="1438351"/>
          </a:xfrm>
          <a:prstGeom prst="rect">
            <a:avLst/>
          </a:prstGeom>
        </p:spPr>
      </p:pic>
      <p:sp>
        <p:nvSpPr>
          <p:cNvPr id="39" name="Shape 28"/>
          <p:cNvSpPr/>
          <p:nvPr/>
        </p:nvSpPr>
        <p:spPr>
          <a:xfrm>
            <a:off x="580644" y="4895698"/>
            <a:ext cx="5410505" cy="428854"/>
          </a:xfrm>
          <a:prstGeom prst="roundRect">
            <a:avLst>
              <a:gd name="adj" fmla="val 56859"/>
            </a:avLst>
          </a:prstGeom>
          <a:solidFill>
            <a:srgbClr val="0F172A">
              <a:alpha val="90000"/>
            </a:srgbClr>
          </a:solidFill>
          <a:ln/>
        </p:spPr>
      </p:sp>
      <p:sp>
        <p:nvSpPr>
          <p:cNvPr id="40" name="Shape 29"/>
          <p:cNvSpPr/>
          <p:nvPr/>
        </p:nvSpPr>
        <p:spPr>
          <a:xfrm>
            <a:off x="580644" y="4895698"/>
            <a:ext cx="5410505" cy="9144"/>
          </a:xfrm>
          <a:prstGeom prst="roundRect">
            <a:avLst>
              <a:gd name="adj" fmla="val 2666667"/>
            </a:avLst>
          </a:prstGeom>
          <a:solidFill>
            <a:srgbClr val="94A3B8">
              <a:alpha val="10000"/>
            </a:srgbClr>
          </a:solidFill>
          <a:ln w="12700">
            <a:solidFill>
              <a:srgbClr val="94A3B8">
                <a:alpha val="0"/>
              </a:srgbClr>
            </a:solidFill>
            <a:prstDash val="solid"/>
          </a:ln>
        </p:spPr>
      </p:sp>
      <p:sp>
        <p:nvSpPr>
          <p:cNvPr id="41" name="Text 30"/>
          <p:cNvSpPr txBox="1"/>
          <p:nvPr/>
        </p:nvSpPr>
        <p:spPr>
          <a:xfrm>
            <a:off x="724205" y="5014570"/>
            <a:ext cx="1057961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b="1" dirty="0">
                <a:solidFill>
                  <a:srgbClr val="E2E8F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3. 최적화 완료</a:t>
            </a:r>
            <a:endParaRPr lang="en-US" sz="1000" dirty="0"/>
          </a:p>
        </p:txBody>
      </p:sp>
      <p:sp>
        <p:nvSpPr>
          <p:cNvPr id="42" name="Text 31"/>
          <p:cNvSpPr txBox="1"/>
          <p:nvPr/>
        </p:nvSpPr>
        <p:spPr>
          <a:xfrm>
            <a:off x="4330598" y="5029200"/>
            <a:ext cx="1919326" cy="17190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900" dirty="0">
                <a:solidFill>
                  <a:srgbClr val="94A3B8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클린 환경, 2개 마커 정확한 검출</a:t>
            </a:r>
            <a:endParaRPr lang="en-US" sz="900" dirty="0"/>
          </a:p>
        </p:txBody>
      </p:sp>
      <p:sp>
        <p:nvSpPr>
          <p:cNvPr id="43" name="Shape 32"/>
          <p:cNvSpPr/>
          <p:nvPr/>
        </p:nvSpPr>
        <p:spPr>
          <a:xfrm>
            <a:off x="6191402" y="3453689"/>
            <a:ext cx="5429707" cy="1886407"/>
          </a:xfrm>
          <a:prstGeom prst="roundRect">
            <a:avLst>
              <a:gd name="adj" fmla="val 2938"/>
            </a:avLst>
          </a:prstGeom>
          <a:solidFill>
            <a:srgbClr val="1E293B">
              <a:alpha val="40000"/>
            </a:srgbClr>
          </a:solidFill>
          <a:ln w="12700">
            <a:solidFill>
              <a:srgbClr val="94A3B8">
                <a:alpha val="20000"/>
              </a:srgbClr>
            </a:solidFill>
            <a:prstDash val="solid"/>
          </a:ln>
        </p:spPr>
      </p:sp>
      <p:sp>
        <p:nvSpPr>
          <p:cNvPr id="44" name="Shape 33"/>
          <p:cNvSpPr/>
          <p:nvPr/>
        </p:nvSpPr>
        <p:spPr>
          <a:xfrm>
            <a:off x="6200546" y="3462833"/>
            <a:ext cx="5410505" cy="1438351"/>
          </a:xfrm>
          <a:prstGeom prst="roundRect">
            <a:avLst>
              <a:gd name="adj" fmla="val 5052"/>
            </a:avLst>
          </a:prstGeom>
          <a:solidFill>
            <a:srgbClr val="000000"/>
          </a:solidFill>
          <a:ln w="12700">
            <a:solidFill>
              <a:srgbClr val="FFFFFF">
                <a:alpha val="0"/>
              </a:srgbClr>
            </a:solidFill>
            <a:prstDash val="solid"/>
          </a:ln>
        </p:spPr>
      </p:sp>
      <p:pic>
        <p:nvPicPr>
          <p:cNvPr id="45" name="Image 9" descr="preencoded.png"/>
          <p:cNvPicPr>
            <a:picLocks noChangeAspect="1"/>
          </p:cNvPicPr>
          <p:nvPr/>
        </p:nvPicPr>
        <p:blipFill>
          <a:blip r:embed="rId9">
            <a:alphaModFix amt="90000"/>
          </a:blip>
          <a:srcRect t="28326" b="28326"/>
          <a:stretch/>
        </p:blipFill>
        <p:spPr>
          <a:xfrm>
            <a:off x="6200546" y="3462833"/>
            <a:ext cx="5410505" cy="1438351"/>
          </a:xfrm>
          <a:prstGeom prst="rect">
            <a:avLst/>
          </a:prstGeom>
        </p:spPr>
      </p:pic>
      <p:sp>
        <p:nvSpPr>
          <p:cNvPr id="46" name="Shape 34"/>
          <p:cNvSpPr/>
          <p:nvPr/>
        </p:nvSpPr>
        <p:spPr>
          <a:xfrm>
            <a:off x="6200546" y="4895698"/>
            <a:ext cx="5410505" cy="428854"/>
          </a:xfrm>
          <a:prstGeom prst="roundRect">
            <a:avLst>
              <a:gd name="adj" fmla="val 56859"/>
            </a:avLst>
          </a:prstGeom>
          <a:solidFill>
            <a:srgbClr val="0F172A">
              <a:alpha val="90000"/>
            </a:srgbClr>
          </a:solidFill>
          <a:ln/>
        </p:spPr>
      </p:sp>
      <p:sp>
        <p:nvSpPr>
          <p:cNvPr id="47" name="Shape 35"/>
          <p:cNvSpPr/>
          <p:nvPr/>
        </p:nvSpPr>
        <p:spPr>
          <a:xfrm>
            <a:off x="6200546" y="4895698"/>
            <a:ext cx="5410505" cy="9144"/>
          </a:xfrm>
          <a:prstGeom prst="roundRect">
            <a:avLst>
              <a:gd name="adj" fmla="val 2666667"/>
            </a:avLst>
          </a:prstGeom>
          <a:solidFill>
            <a:srgbClr val="94A3B8">
              <a:alpha val="10000"/>
            </a:srgbClr>
          </a:solidFill>
          <a:ln w="12700">
            <a:solidFill>
              <a:srgbClr val="94A3B8">
                <a:alpha val="0"/>
              </a:srgbClr>
            </a:solidFill>
            <a:prstDash val="solid"/>
          </a:ln>
        </p:spPr>
      </p:sp>
      <p:sp>
        <p:nvSpPr>
          <p:cNvPr id="48" name="Text 36"/>
          <p:cNvSpPr txBox="1"/>
          <p:nvPr/>
        </p:nvSpPr>
        <p:spPr>
          <a:xfrm>
            <a:off x="6344107" y="5014570"/>
            <a:ext cx="1057961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b="1" dirty="0">
                <a:solidFill>
                  <a:srgbClr val="E2E8F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4. 실환경 검증</a:t>
            </a:r>
            <a:endParaRPr lang="en-US" sz="1000" dirty="0"/>
          </a:p>
        </p:txBody>
      </p:sp>
      <p:sp>
        <p:nvSpPr>
          <p:cNvPr id="49" name="Text 37"/>
          <p:cNvSpPr txBox="1"/>
          <p:nvPr/>
        </p:nvSpPr>
        <p:spPr>
          <a:xfrm>
            <a:off x="10051085" y="5029200"/>
            <a:ext cx="1760220" cy="17190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900" dirty="0">
                <a:solidFill>
                  <a:srgbClr val="94A3B8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Area 증가로 다양한 거리 대응</a:t>
            </a:r>
            <a:endParaRPr lang="en-US" sz="900" dirty="0"/>
          </a:p>
        </p:txBody>
      </p:sp>
      <p:sp>
        <p:nvSpPr>
          <p:cNvPr id="51" name="Shape 39"/>
          <p:cNvSpPr/>
          <p:nvPr/>
        </p:nvSpPr>
        <p:spPr>
          <a:xfrm>
            <a:off x="676656" y="1487729"/>
            <a:ext cx="1695298" cy="237744"/>
          </a:xfrm>
          <a:prstGeom prst="roundRect">
            <a:avLst>
              <a:gd name="adj" fmla="val 61538"/>
            </a:avLst>
          </a:prstGeom>
          <a:solidFill>
            <a:srgbClr val="0F172A">
              <a:alpha val="85000"/>
            </a:srgbClr>
          </a:solidFill>
          <a:ln/>
        </p:spPr>
      </p:sp>
      <p:sp>
        <p:nvSpPr>
          <p:cNvPr id="52" name="Shape 40"/>
          <p:cNvSpPr/>
          <p:nvPr/>
        </p:nvSpPr>
        <p:spPr>
          <a:xfrm>
            <a:off x="676656" y="1487729"/>
            <a:ext cx="19202" cy="237744"/>
          </a:xfrm>
          <a:prstGeom prst="roundRect">
            <a:avLst>
              <a:gd name="adj" fmla="val 761921"/>
            </a:avLst>
          </a:prstGeom>
          <a:solidFill>
            <a:srgbClr val="38BDF8"/>
          </a:solidFill>
          <a:ln w="12700">
            <a:solidFill>
              <a:srgbClr val="38BDF8">
                <a:alpha val="0"/>
              </a:srgbClr>
            </a:solidFill>
            <a:prstDash val="solid"/>
          </a:ln>
        </p:spPr>
      </p:sp>
      <p:sp>
        <p:nvSpPr>
          <p:cNvPr id="53" name="Text 41"/>
          <p:cNvSpPr txBox="1"/>
          <p:nvPr/>
        </p:nvSpPr>
        <p:spPr>
          <a:xfrm>
            <a:off x="771754" y="1526134"/>
            <a:ext cx="1814170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800" dirty="0">
                <a:solidFill>
                  <a:srgbClr val="38BDF8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Circ: 0.85 | Area: 150 | ROI: 60%</a:t>
            </a:r>
            <a:endParaRPr lang="en-US" sz="800" dirty="0"/>
          </a:p>
        </p:txBody>
      </p:sp>
      <p:sp>
        <p:nvSpPr>
          <p:cNvPr id="54" name="Shape 42"/>
          <p:cNvSpPr/>
          <p:nvPr/>
        </p:nvSpPr>
        <p:spPr>
          <a:xfrm>
            <a:off x="5242255" y="1487729"/>
            <a:ext cx="657454" cy="200254"/>
          </a:xfrm>
          <a:prstGeom prst="roundRect">
            <a:avLst>
              <a:gd name="adj" fmla="val 86975"/>
            </a:avLst>
          </a:prstGeom>
          <a:solidFill>
            <a:srgbClr val="000000">
              <a:alpha val="70000"/>
            </a:srgbClr>
          </a:solidFill>
          <a:ln w="12700">
            <a:solidFill>
              <a:srgbClr val="FFFFFF">
                <a:alpha val="0"/>
              </a:srgbClr>
            </a:solidFill>
            <a:prstDash val="solid"/>
          </a:ln>
        </p:spPr>
      </p:sp>
      <p:sp>
        <p:nvSpPr>
          <p:cNvPr id="55" name="Text 43"/>
          <p:cNvSpPr txBox="1"/>
          <p:nvPr/>
        </p:nvSpPr>
        <p:spPr>
          <a:xfrm>
            <a:off x="5242255" y="1487729"/>
            <a:ext cx="734263" cy="200254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solidFill>
              <a:srgbClr val="FFFFFF">
                <a:alpha val="0"/>
              </a:srgbClr>
            </a:solidFill>
          </a:ln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800" b="1" dirty="0">
                <a:solidFill>
                  <a:srgbClr val="FBBF24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FPS: 228.5</a:t>
            </a:r>
            <a:endParaRPr lang="en-US" sz="800" dirty="0"/>
          </a:p>
        </p:txBody>
      </p:sp>
      <p:sp>
        <p:nvSpPr>
          <p:cNvPr id="56" name="Text 44"/>
          <p:cNvSpPr txBox="1"/>
          <p:nvPr/>
        </p:nvSpPr>
        <p:spPr>
          <a:xfrm>
            <a:off x="2563978" y="2463394"/>
            <a:ext cx="1506017" cy="267005"/>
          </a:xfrm>
          <a:prstGeom prst="rect">
            <a:avLst/>
          </a:prstGeom>
          <a:solidFill>
            <a:srgbClr val="EF4444">
              <a:alpha val="90000"/>
            </a:srgbClr>
          </a:solidFill>
          <a:ln w="12700">
            <a:solidFill>
              <a:srgbClr val="F87171"/>
            </a:solidFill>
          </a:ln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900" b="1" kern="0" spc="75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ADJUST SETTINGS</a:t>
            </a:r>
            <a:endParaRPr lang="en-US" sz="900" dirty="0"/>
          </a:p>
        </p:txBody>
      </p:sp>
      <p:sp>
        <p:nvSpPr>
          <p:cNvPr id="57" name="Shape 45"/>
          <p:cNvSpPr/>
          <p:nvPr/>
        </p:nvSpPr>
        <p:spPr>
          <a:xfrm>
            <a:off x="6295644" y="1487729"/>
            <a:ext cx="1695298" cy="237744"/>
          </a:xfrm>
          <a:prstGeom prst="roundRect">
            <a:avLst>
              <a:gd name="adj" fmla="val 61538"/>
            </a:avLst>
          </a:prstGeom>
          <a:solidFill>
            <a:srgbClr val="0F172A">
              <a:alpha val="85000"/>
            </a:srgbClr>
          </a:solidFill>
          <a:ln/>
        </p:spPr>
      </p:sp>
      <p:sp>
        <p:nvSpPr>
          <p:cNvPr id="58" name="Shape 46"/>
          <p:cNvSpPr/>
          <p:nvPr/>
        </p:nvSpPr>
        <p:spPr>
          <a:xfrm>
            <a:off x="6295644" y="1487729"/>
            <a:ext cx="19202" cy="237744"/>
          </a:xfrm>
          <a:prstGeom prst="roundRect">
            <a:avLst>
              <a:gd name="adj" fmla="val 761921"/>
            </a:avLst>
          </a:prstGeom>
          <a:solidFill>
            <a:srgbClr val="38BDF8"/>
          </a:solidFill>
          <a:ln w="12700">
            <a:solidFill>
              <a:srgbClr val="38BDF8">
                <a:alpha val="0"/>
              </a:srgbClr>
            </a:solidFill>
            <a:prstDash val="solid"/>
          </a:ln>
        </p:spPr>
      </p:sp>
      <p:sp>
        <p:nvSpPr>
          <p:cNvPr id="59" name="Text 47"/>
          <p:cNvSpPr txBox="1"/>
          <p:nvPr/>
        </p:nvSpPr>
        <p:spPr>
          <a:xfrm>
            <a:off x="6391656" y="1526134"/>
            <a:ext cx="1814170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800" dirty="0">
                <a:solidFill>
                  <a:srgbClr val="38BDF8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Circ: 0.69 | Area: 150 | ROI: 60%</a:t>
            </a:r>
            <a:endParaRPr lang="en-US" sz="800" dirty="0"/>
          </a:p>
        </p:txBody>
      </p:sp>
      <p:sp>
        <p:nvSpPr>
          <p:cNvPr id="60" name="Shape 48"/>
          <p:cNvSpPr/>
          <p:nvPr/>
        </p:nvSpPr>
        <p:spPr>
          <a:xfrm>
            <a:off x="10861243" y="1487729"/>
            <a:ext cx="657454" cy="200254"/>
          </a:xfrm>
          <a:prstGeom prst="roundRect">
            <a:avLst>
              <a:gd name="adj" fmla="val 86975"/>
            </a:avLst>
          </a:prstGeom>
          <a:solidFill>
            <a:srgbClr val="000000">
              <a:alpha val="70000"/>
            </a:srgbClr>
          </a:solidFill>
          <a:ln w="12700">
            <a:solidFill>
              <a:srgbClr val="FFFFFF">
                <a:alpha val="0"/>
              </a:srgbClr>
            </a:solidFill>
            <a:prstDash val="solid"/>
          </a:ln>
        </p:spPr>
      </p:sp>
      <p:sp>
        <p:nvSpPr>
          <p:cNvPr id="61" name="Text 49"/>
          <p:cNvSpPr txBox="1"/>
          <p:nvPr/>
        </p:nvSpPr>
        <p:spPr>
          <a:xfrm>
            <a:off x="10861243" y="1487729"/>
            <a:ext cx="734263" cy="200254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solidFill>
              <a:srgbClr val="FFFFFF">
                <a:alpha val="0"/>
              </a:srgbClr>
            </a:solidFill>
          </a:ln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800" b="1" dirty="0">
                <a:solidFill>
                  <a:srgbClr val="FBBF24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FPS: 221.9</a:t>
            </a:r>
            <a:endParaRPr lang="en-US" sz="800" dirty="0"/>
          </a:p>
        </p:txBody>
      </p:sp>
      <p:sp>
        <p:nvSpPr>
          <p:cNvPr id="62" name="Text 50"/>
          <p:cNvSpPr txBox="1"/>
          <p:nvPr/>
        </p:nvSpPr>
        <p:spPr>
          <a:xfrm>
            <a:off x="8464601" y="2463394"/>
            <a:ext cx="943661" cy="267005"/>
          </a:xfrm>
          <a:prstGeom prst="rect">
            <a:avLst/>
          </a:prstGeom>
          <a:solidFill>
            <a:srgbClr val="10B981">
              <a:alpha val="90000"/>
            </a:srgbClr>
          </a:solidFill>
          <a:ln w="12700">
            <a:solidFill>
              <a:srgbClr val="34D399"/>
            </a:solidFill>
          </a:ln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900" b="1" kern="0" spc="75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ALIGN OK</a:t>
            </a:r>
            <a:endParaRPr lang="en-US" sz="900" dirty="0"/>
          </a:p>
        </p:txBody>
      </p:sp>
      <p:sp>
        <p:nvSpPr>
          <p:cNvPr id="63" name="Shape 51"/>
          <p:cNvSpPr/>
          <p:nvPr/>
        </p:nvSpPr>
        <p:spPr>
          <a:xfrm>
            <a:off x="676656" y="3558845"/>
            <a:ext cx="1695298" cy="237744"/>
          </a:xfrm>
          <a:prstGeom prst="roundRect">
            <a:avLst>
              <a:gd name="adj" fmla="val 61538"/>
            </a:avLst>
          </a:prstGeom>
          <a:solidFill>
            <a:srgbClr val="0F172A">
              <a:alpha val="85000"/>
            </a:srgbClr>
          </a:solidFill>
          <a:ln/>
        </p:spPr>
      </p:sp>
      <p:sp>
        <p:nvSpPr>
          <p:cNvPr id="64" name="Shape 52"/>
          <p:cNvSpPr/>
          <p:nvPr/>
        </p:nvSpPr>
        <p:spPr>
          <a:xfrm>
            <a:off x="676656" y="3558845"/>
            <a:ext cx="19202" cy="237744"/>
          </a:xfrm>
          <a:prstGeom prst="roundRect">
            <a:avLst>
              <a:gd name="adj" fmla="val 761921"/>
            </a:avLst>
          </a:prstGeom>
          <a:solidFill>
            <a:srgbClr val="38BDF8"/>
          </a:solidFill>
          <a:ln w="12700">
            <a:solidFill>
              <a:srgbClr val="38BDF8">
                <a:alpha val="0"/>
              </a:srgbClr>
            </a:solidFill>
            <a:prstDash val="solid"/>
          </a:ln>
        </p:spPr>
      </p:sp>
      <p:sp>
        <p:nvSpPr>
          <p:cNvPr id="65" name="Text 53"/>
          <p:cNvSpPr txBox="1"/>
          <p:nvPr/>
        </p:nvSpPr>
        <p:spPr>
          <a:xfrm>
            <a:off x="771754" y="3596335"/>
            <a:ext cx="1814170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800" dirty="0">
                <a:solidFill>
                  <a:srgbClr val="38BDF8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Circ: 0.85 | Area: 150 | ROI: 60%</a:t>
            </a:r>
            <a:endParaRPr lang="en-US" sz="800" dirty="0"/>
          </a:p>
        </p:txBody>
      </p:sp>
      <p:sp>
        <p:nvSpPr>
          <p:cNvPr id="66" name="Shape 54"/>
          <p:cNvSpPr/>
          <p:nvPr/>
        </p:nvSpPr>
        <p:spPr>
          <a:xfrm>
            <a:off x="5242255" y="3558845"/>
            <a:ext cx="657454" cy="200254"/>
          </a:xfrm>
          <a:prstGeom prst="roundRect">
            <a:avLst>
              <a:gd name="adj" fmla="val 86975"/>
            </a:avLst>
          </a:prstGeom>
          <a:solidFill>
            <a:srgbClr val="000000">
              <a:alpha val="70000"/>
            </a:srgbClr>
          </a:solidFill>
          <a:ln w="12700">
            <a:solidFill>
              <a:srgbClr val="FFFFFF">
                <a:alpha val="0"/>
              </a:srgbClr>
            </a:solidFill>
            <a:prstDash val="solid"/>
          </a:ln>
        </p:spPr>
      </p:sp>
      <p:sp>
        <p:nvSpPr>
          <p:cNvPr id="67" name="Text 55"/>
          <p:cNvSpPr txBox="1"/>
          <p:nvPr/>
        </p:nvSpPr>
        <p:spPr>
          <a:xfrm>
            <a:off x="5242255" y="3558845"/>
            <a:ext cx="734263" cy="200254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solidFill>
              <a:srgbClr val="FFFFFF">
                <a:alpha val="0"/>
              </a:srgbClr>
            </a:solidFill>
          </a:ln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800" b="1" dirty="0">
                <a:solidFill>
                  <a:srgbClr val="FBBF24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FPS: 250.0</a:t>
            </a:r>
            <a:endParaRPr lang="en-US" sz="800" dirty="0"/>
          </a:p>
        </p:txBody>
      </p:sp>
      <p:sp>
        <p:nvSpPr>
          <p:cNvPr id="68" name="Text 56"/>
          <p:cNvSpPr txBox="1"/>
          <p:nvPr/>
        </p:nvSpPr>
        <p:spPr>
          <a:xfrm>
            <a:off x="2845613" y="4533595"/>
            <a:ext cx="943661" cy="267005"/>
          </a:xfrm>
          <a:prstGeom prst="rect">
            <a:avLst/>
          </a:prstGeom>
          <a:solidFill>
            <a:srgbClr val="10B981">
              <a:alpha val="90000"/>
            </a:srgbClr>
          </a:solidFill>
          <a:ln w="12700">
            <a:solidFill>
              <a:srgbClr val="34D399"/>
            </a:solidFill>
          </a:ln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900" b="1" kern="0" spc="75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ALIGN OK</a:t>
            </a:r>
            <a:endParaRPr lang="en-US" sz="900" dirty="0"/>
          </a:p>
        </p:txBody>
      </p:sp>
      <p:sp>
        <p:nvSpPr>
          <p:cNvPr id="69" name="Shape 57"/>
          <p:cNvSpPr/>
          <p:nvPr/>
        </p:nvSpPr>
        <p:spPr>
          <a:xfrm>
            <a:off x="6295644" y="3558845"/>
            <a:ext cx="1695298" cy="237744"/>
          </a:xfrm>
          <a:prstGeom prst="roundRect">
            <a:avLst>
              <a:gd name="adj" fmla="val 61538"/>
            </a:avLst>
          </a:prstGeom>
          <a:solidFill>
            <a:srgbClr val="0F172A">
              <a:alpha val="85000"/>
            </a:srgbClr>
          </a:solidFill>
          <a:ln/>
        </p:spPr>
      </p:sp>
      <p:sp>
        <p:nvSpPr>
          <p:cNvPr id="70" name="Shape 58"/>
          <p:cNvSpPr/>
          <p:nvPr/>
        </p:nvSpPr>
        <p:spPr>
          <a:xfrm>
            <a:off x="6295644" y="3558845"/>
            <a:ext cx="19202" cy="237744"/>
          </a:xfrm>
          <a:prstGeom prst="roundRect">
            <a:avLst>
              <a:gd name="adj" fmla="val 761921"/>
            </a:avLst>
          </a:prstGeom>
          <a:solidFill>
            <a:srgbClr val="38BDF8"/>
          </a:solidFill>
          <a:ln w="12700">
            <a:solidFill>
              <a:srgbClr val="38BDF8">
                <a:alpha val="0"/>
              </a:srgbClr>
            </a:solidFill>
            <a:prstDash val="solid"/>
          </a:ln>
        </p:spPr>
      </p:sp>
      <p:sp>
        <p:nvSpPr>
          <p:cNvPr id="71" name="Text 59"/>
          <p:cNvSpPr txBox="1"/>
          <p:nvPr/>
        </p:nvSpPr>
        <p:spPr>
          <a:xfrm>
            <a:off x="6391656" y="3596335"/>
            <a:ext cx="1814170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800" dirty="0">
                <a:solidFill>
                  <a:srgbClr val="38BDF8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Circ: 0.81 | Area: 305 | ROI: 70%</a:t>
            </a:r>
            <a:endParaRPr lang="en-US" sz="800" dirty="0"/>
          </a:p>
        </p:txBody>
      </p:sp>
      <p:sp>
        <p:nvSpPr>
          <p:cNvPr id="72" name="Shape 60"/>
          <p:cNvSpPr/>
          <p:nvPr/>
        </p:nvSpPr>
        <p:spPr>
          <a:xfrm>
            <a:off x="10861243" y="3558845"/>
            <a:ext cx="657454" cy="200254"/>
          </a:xfrm>
          <a:prstGeom prst="roundRect">
            <a:avLst>
              <a:gd name="adj" fmla="val 86975"/>
            </a:avLst>
          </a:prstGeom>
          <a:solidFill>
            <a:srgbClr val="000000">
              <a:alpha val="70000"/>
            </a:srgbClr>
          </a:solidFill>
          <a:ln w="12700">
            <a:solidFill>
              <a:srgbClr val="FFFFFF">
                <a:alpha val="0"/>
              </a:srgbClr>
            </a:solidFill>
            <a:prstDash val="solid"/>
          </a:ln>
        </p:spPr>
      </p:sp>
      <p:sp>
        <p:nvSpPr>
          <p:cNvPr id="73" name="Text 61"/>
          <p:cNvSpPr txBox="1"/>
          <p:nvPr/>
        </p:nvSpPr>
        <p:spPr>
          <a:xfrm>
            <a:off x="10861243" y="3558845"/>
            <a:ext cx="734263" cy="200254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solidFill>
              <a:srgbClr val="FFFFFF">
                <a:alpha val="0"/>
              </a:srgbClr>
            </a:solidFill>
          </a:ln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800" b="1" dirty="0">
                <a:solidFill>
                  <a:srgbClr val="FBBF24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FPS: 200.6</a:t>
            </a:r>
            <a:endParaRPr lang="en-US" sz="800" dirty="0"/>
          </a:p>
        </p:txBody>
      </p:sp>
      <p:sp>
        <p:nvSpPr>
          <p:cNvPr id="74" name="Text 62"/>
          <p:cNvSpPr txBox="1"/>
          <p:nvPr/>
        </p:nvSpPr>
        <p:spPr>
          <a:xfrm>
            <a:off x="8464601" y="4533595"/>
            <a:ext cx="943661" cy="267005"/>
          </a:xfrm>
          <a:prstGeom prst="rect">
            <a:avLst/>
          </a:prstGeom>
          <a:solidFill>
            <a:srgbClr val="10B981">
              <a:alpha val="90000"/>
            </a:srgbClr>
          </a:solidFill>
          <a:ln w="12700">
            <a:solidFill>
              <a:srgbClr val="34D399"/>
            </a:solidFill>
          </a:ln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900" b="1" kern="0" spc="75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ALIGN OK</a:t>
            </a:r>
            <a:endParaRPr lang="en-US" sz="900" dirty="0"/>
          </a:p>
        </p:txBody>
      </p:sp>
      <p:sp>
        <p:nvSpPr>
          <p:cNvPr id="75" name="Text 2">
            <a:extLst>
              <a:ext uri="{FF2B5EF4-FFF2-40B4-BE49-F238E27FC236}">
                <a16:creationId xmlns:a16="http://schemas.microsoft.com/office/drawing/2014/main" id="{8821775E-39BC-4FA2-8480-EEA1A8BA937A}"/>
              </a:ext>
            </a:extLst>
          </p:cNvPr>
          <p:cNvSpPr txBox="1"/>
          <p:nvPr/>
        </p:nvSpPr>
        <p:spPr>
          <a:xfrm>
            <a:off x="11663172" y="6420002"/>
            <a:ext cx="228600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dirty="0">
                <a:solidFill>
                  <a:srgbClr val="47556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09</a:t>
            </a:r>
            <a:endParaRPr lang="en-US" sz="10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1422</Words>
  <Application>Microsoft Office PowerPoint</Application>
  <PresentationFormat>와이드스크린</PresentationFormat>
  <Paragraphs>310</Paragraphs>
  <Slides>12</Slides>
  <Notes>12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7" baseType="lpstr">
      <vt:lpstr>Noto Sans KR</vt:lpstr>
      <vt:lpstr>맑은 고딕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Generated by Gen-Spark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Multi-page HTML Content</dc:title>
  <dc:subject>PptxGenJS Presentation</dc:subject>
  <dc:creator>Visual Extract to PPTX Converter</dc:creator>
  <cp:lastModifiedBy>NEOGURi</cp:lastModifiedBy>
  <cp:revision>3</cp:revision>
  <dcterms:created xsi:type="dcterms:W3CDTF">2026-02-02T15:00:06Z</dcterms:created>
  <dcterms:modified xsi:type="dcterms:W3CDTF">2026-02-02T15:16:06Z</dcterms:modified>
</cp:coreProperties>
</file>